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5" r:id="rId9"/>
    <p:sldId id="263" r:id="rId10"/>
    <p:sldId id="270" r:id="rId11"/>
    <p:sldId id="264" r:id="rId12"/>
    <p:sldId id="266" r:id="rId13"/>
    <p:sldId id="267" r:id="rId14"/>
    <p:sldId id="268" r:id="rId15"/>
    <p:sldId id="269"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6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12" autoAdjust="0"/>
    <p:restoredTop sz="70332" autoAdjust="0"/>
  </p:normalViewPr>
  <p:slideViewPr>
    <p:cSldViewPr snapToGrid="0" snapToObjects="1">
      <p:cViewPr varScale="1">
        <p:scale>
          <a:sx n="36" d="100"/>
          <a:sy n="36" d="100"/>
        </p:scale>
        <p:origin x="-216" y="-104"/>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3" name="Shape 1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66505130"/>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IETF has been doing Internet standards for 30 years.</a:t>
            </a:r>
          </a:p>
          <a:p>
            <a:r>
              <a:rPr lang="en-US" dirty="0" smtClean="0"/>
              <a:t>Its main tenet is to allow any individual or company to build</a:t>
            </a:r>
            <a:r>
              <a:rPr lang="en-US" baseline="0" dirty="0" smtClean="0"/>
              <a:t> their systems without having to ask for permission to install applications or control. </a:t>
            </a:r>
          </a:p>
          <a:p>
            <a:r>
              <a:rPr lang="en-US" baseline="0" dirty="0" smtClean="0"/>
              <a:t>That message is very powerful because it settles on developers and has become a de-facto way of working. People assume open standards. </a:t>
            </a:r>
          </a:p>
          <a:p>
            <a:endParaRPr lang="en-US" baseline="0" dirty="0" smtClean="0"/>
          </a:p>
          <a:p>
            <a:r>
              <a:rPr lang="en-US" baseline="0" dirty="0" smtClean="0"/>
              <a:t>Without going much into details these two groups have been involved on most of the </a:t>
            </a:r>
            <a:r>
              <a:rPr lang="en-US" baseline="0" dirty="0" err="1" smtClean="0"/>
              <a:t>IoT</a:t>
            </a:r>
            <a:r>
              <a:rPr lang="en-US" baseline="0" dirty="0" smtClean="0"/>
              <a:t> Research on IETF. </a:t>
            </a:r>
            <a:endParaRPr lang="en-US" dirty="0"/>
          </a:p>
        </p:txBody>
      </p:sp>
    </p:spTree>
    <p:extLst>
      <p:ext uri="{BB962C8B-B14F-4D97-AF65-F5344CB8AC3E}">
        <p14:creationId xmlns:p14="http://schemas.microsoft.com/office/powerpoint/2010/main" val="607808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381000" y="685800"/>
            <a:ext cx="6096000" cy="3429000"/>
          </a:xfrm>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pPr defTabSz="914400">
              <a:lnSpc>
                <a:spcPct val="100000"/>
              </a:lnSpc>
              <a:defRPr sz="1200">
                <a:latin typeface="+mj-lt"/>
                <a:ea typeface="+mj-ea"/>
                <a:cs typeface="+mj-cs"/>
                <a:sym typeface="Calibri"/>
              </a:defRPr>
            </a:pPr>
            <a:r>
              <a:rPr lang="es-ES_tradnl" dirty="0" smtClean="0"/>
              <a:t>And </a:t>
            </a:r>
            <a:r>
              <a:rPr lang="es-ES_tradnl" dirty="0" err="1" smtClean="0"/>
              <a:t>that</a:t>
            </a:r>
            <a:r>
              <a:rPr lang="es-ES_tradnl" dirty="0" smtClean="0"/>
              <a:t> </a:t>
            </a:r>
            <a:r>
              <a:rPr lang="es-ES_tradnl" dirty="0" err="1" smtClean="0"/>
              <a:t>is</a:t>
            </a:r>
            <a:r>
              <a:rPr lang="es-ES_tradnl" dirty="0" smtClean="0"/>
              <a:t> </a:t>
            </a:r>
            <a:r>
              <a:rPr lang="es-ES_tradnl" dirty="0" err="1" smtClean="0"/>
              <a:t>already</a:t>
            </a:r>
            <a:r>
              <a:rPr lang="es-ES_tradnl" dirty="0" smtClean="0"/>
              <a:t> happening </a:t>
            </a:r>
            <a:r>
              <a:rPr lang="es-ES_tradnl" dirty="0" err="1" smtClean="0"/>
              <a:t>on</a:t>
            </a:r>
            <a:r>
              <a:rPr lang="es-ES_tradnl" dirty="0" smtClean="0"/>
              <a:t> </a:t>
            </a:r>
            <a:r>
              <a:rPr lang="es-ES_tradnl" dirty="0" err="1" smtClean="0"/>
              <a:t>IoT</a:t>
            </a:r>
            <a:r>
              <a:rPr lang="es-ES_tradnl" dirty="0" smtClean="0"/>
              <a:t>. </a:t>
            </a:r>
            <a:r>
              <a:rPr lang="es-ES_tradnl" dirty="0" err="1" smtClean="0"/>
              <a:t>This</a:t>
            </a:r>
            <a:r>
              <a:rPr lang="es-ES_tradnl" dirty="0" smtClean="0"/>
              <a:t> case</a:t>
            </a:r>
            <a:r>
              <a:rPr lang="es-ES_tradnl" baseline="0" dirty="0" smtClean="0"/>
              <a:t> </a:t>
            </a:r>
            <a:r>
              <a:rPr lang="es-ES_tradnl" baseline="0" dirty="0" err="1" smtClean="0"/>
              <a:t>for</a:t>
            </a:r>
            <a:r>
              <a:rPr lang="es-ES_tradnl" baseline="0" dirty="0" smtClean="0"/>
              <a:t> </a:t>
            </a:r>
            <a:r>
              <a:rPr lang="es-ES_tradnl" baseline="0" dirty="0" err="1" smtClean="0"/>
              <a:t>example</a:t>
            </a:r>
            <a:r>
              <a:rPr lang="es-ES_tradnl" baseline="0" dirty="0" smtClean="0"/>
              <a:t> </a:t>
            </a:r>
            <a:r>
              <a:rPr lang="es-ES_tradnl" baseline="0" dirty="0" err="1" smtClean="0"/>
              <a:t>is</a:t>
            </a:r>
            <a:r>
              <a:rPr lang="es-ES_tradnl" baseline="0" dirty="0" smtClean="0"/>
              <a:t> </a:t>
            </a:r>
            <a:r>
              <a:rPr lang="es-ES_tradnl" baseline="0" dirty="0" err="1" smtClean="0"/>
              <a:t>this</a:t>
            </a:r>
            <a:r>
              <a:rPr lang="es-ES_tradnl" baseline="0" dirty="0" smtClean="0"/>
              <a:t> Samsung </a:t>
            </a:r>
            <a:r>
              <a:rPr lang="es-ES_tradnl" baseline="0" dirty="0" err="1" smtClean="0"/>
              <a:t>fridge</a:t>
            </a:r>
            <a:r>
              <a:rPr lang="es-ES_tradnl" baseline="0" dirty="0" smtClean="0"/>
              <a:t>, </a:t>
            </a:r>
            <a:r>
              <a:rPr lang="es-ES_tradnl" baseline="0" dirty="0" err="1" smtClean="0"/>
              <a:t>it</a:t>
            </a:r>
            <a:r>
              <a:rPr lang="es-ES_tradnl" baseline="0" dirty="0" smtClean="0"/>
              <a:t> </a:t>
            </a:r>
            <a:r>
              <a:rPr lang="es-ES_tradnl" baseline="0" dirty="0" err="1" smtClean="0"/>
              <a:t>became</a:t>
            </a:r>
            <a:r>
              <a:rPr lang="es-ES_tradnl" baseline="0" dirty="0" smtClean="0"/>
              <a:t> </a:t>
            </a:r>
            <a:r>
              <a:rPr lang="es-ES_tradnl" baseline="0" dirty="0" err="1" smtClean="0"/>
              <a:t>useless</a:t>
            </a:r>
            <a:r>
              <a:rPr lang="es-ES_tradnl" baseline="0" dirty="0" smtClean="0"/>
              <a:t> </a:t>
            </a:r>
            <a:r>
              <a:rPr lang="es-ES_tradnl" baseline="0" dirty="0" err="1" smtClean="0"/>
              <a:t>when</a:t>
            </a:r>
            <a:r>
              <a:rPr lang="es-ES_tradnl" baseline="0" dirty="0" smtClean="0"/>
              <a:t> Google </a:t>
            </a:r>
            <a:r>
              <a:rPr lang="es-ES_tradnl" baseline="0" dirty="0" err="1" smtClean="0"/>
              <a:t>changed</a:t>
            </a:r>
            <a:r>
              <a:rPr lang="es-ES_tradnl" baseline="0" dirty="0" smtClean="0"/>
              <a:t> </a:t>
            </a:r>
            <a:r>
              <a:rPr lang="es-ES_tradnl" baseline="0" dirty="0" err="1" smtClean="0"/>
              <a:t>their</a:t>
            </a:r>
            <a:r>
              <a:rPr lang="es-ES_tradnl" baseline="0" dirty="0" smtClean="0"/>
              <a:t> calendar API, </a:t>
            </a:r>
            <a:r>
              <a:rPr lang="es-ES_tradnl" baseline="0" dirty="0" err="1" smtClean="0"/>
              <a:t>since</a:t>
            </a:r>
            <a:r>
              <a:rPr lang="es-ES_tradnl" baseline="0" dirty="0" smtClean="0"/>
              <a:t> </a:t>
            </a:r>
            <a:r>
              <a:rPr lang="es-ES_tradnl" baseline="0" dirty="0" err="1" smtClean="0"/>
              <a:t>the</a:t>
            </a:r>
            <a:r>
              <a:rPr lang="es-ES_tradnl" baseline="0" dirty="0" smtClean="0"/>
              <a:t> </a:t>
            </a:r>
            <a:r>
              <a:rPr lang="es-ES_tradnl" baseline="0" dirty="0" err="1" smtClean="0"/>
              <a:t>fridge</a:t>
            </a:r>
            <a:r>
              <a:rPr lang="es-ES_tradnl" baseline="0" dirty="0" smtClean="0"/>
              <a:t> no </a:t>
            </a:r>
            <a:r>
              <a:rPr lang="es-ES_tradnl" baseline="0" dirty="0" err="1" smtClean="0"/>
              <a:t>longer</a:t>
            </a:r>
            <a:r>
              <a:rPr lang="es-ES_tradnl" baseline="0" dirty="0" smtClean="0"/>
              <a:t> </a:t>
            </a:r>
            <a:r>
              <a:rPr lang="es-ES_tradnl" baseline="0" dirty="0" err="1" smtClean="0"/>
              <a:t>could</a:t>
            </a:r>
            <a:r>
              <a:rPr lang="es-ES_tradnl" baseline="0" dirty="0" smtClean="0"/>
              <a:t> </a:t>
            </a:r>
            <a:r>
              <a:rPr lang="es-ES_tradnl" baseline="0" dirty="0" err="1" smtClean="0"/>
              <a:t>understand</a:t>
            </a:r>
            <a:r>
              <a:rPr lang="es-ES_tradnl" baseline="0" dirty="0" smtClean="0"/>
              <a:t> </a:t>
            </a:r>
            <a:r>
              <a:rPr lang="es-ES_tradnl" baseline="0" dirty="0" err="1" smtClean="0"/>
              <a:t>it</a:t>
            </a:r>
            <a:r>
              <a:rPr lang="es-ES_tradnl" baseline="0" dirty="0" smtClean="0"/>
              <a:t>. </a:t>
            </a:r>
            <a:r>
              <a:rPr lang="es-ES_tradnl" baseline="0" dirty="0" err="1" smtClean="0"/>
              <a:t>Refrigerators</a:t>
            </a:r>
            <a:r>
              <a:rPr lang="es-ES_tradnl" baseline="0" dirty="0" smtClean="0"/>
              <a:t> </a:t>
            </a:r>
            <a:r>
              <a:rPr lang="es-ES_tradnl" baseline="0" dirty="0" err="1" smtClean="0"/>
              <a:t>usually</a:t>
            </a:r>
            <a:r>
              <a:rPr lang="es-ES_tradnl" baseline="0" dirty="0" smtClean="0"/>
              <a:t> </a:t>
            </a:r>
            <a:r>
              <a:rPr lang="es-ES_tradnl" baseline="0" dirty="0" err="1" smtClean="0"/>
              <a:t>last</a:t>
            </a:r>
            <a:r>
              <a:rPr lang="es-ES_tradnl" baseline="0" dirty="0" smtClean="0"/>
              <a:t> </a:t>
            </a:r>
            <a:r>
              <a:rPr lang="es-ES_tradnl" baseline="0" dirty="0" err="1" smtClean="0"/>
              <a:t>about</a:t>
            </a:r>
            <a:r>
              <a:rPr lang="es-ES_tradnl" baseline="0" dirty="0" smtClean="0"/>
              <a:t> 14 </a:t>
            </a:r>
            <a:r>
              <a:rPr lang="es-ES_tradnl" baseline="0" dirty="0" err="1" smtClean="0"/>
              <a:t>years</a:t>
            </a:r>
            <a:r>
              <a:rPr lang="es-ES_tradnl" baseline="0" dirty="0" smtClean="0"/>
              <a:t>, a </a:t>
            </a:r>
            <a:r>
              <a:rPr lang="es-ES_tradnl" baseline="0" dirty="0" err="1" smtClean="0"/>
              <a:t>lifespan</a:t>
            </a:r>
            <a:r>
              <a:rPr lang="es-ES_tradnl" baseline="0" dirty="0" smtClean="0"/>
              <a:t> </a:t>
            </a:r>
            <a:r>
              <a:rPr lang="es-ES_tradnl" baseline="0" dirty="0" err="1" smtClean="0"/>
              <a:t>that</a:t>
            </a:r>
            <a:r>
              <a:rPr lang="es-ES_tradnl" baseline="0" dirty="0" smtClean="0"/>
              <a:t> has </a:t>
            </a:r>
            <a:r>
              <a:rPr lang="es-ES_tradnl" baseline="0" dirty="0" err="1" smtClean="0"/>
              <a:t>held</a:t>
            </a:r>
            <a:r>
              <a:rPr lang="es-ES_tradnl" baseline="0" dirty="0" smtClean="0"/>
              <a:t> </a:t>
            </a:r>
            <a:r>
              <a:rPr lang="es-ES_tradnl" baseline="0" dirty="0" err="1" smtClean="0"/>
              <a:t>pretty</a:t>
            </a:r>
            <a:r>
              <a:rPr lang="es-ES_tradnl" baseline="0" dirty="0" smtClean="0"/>
              <a:t> </a:t>
            </a:r>
            <a:r>
              <a:rPr lang="es-ES_tradnl" baseline="0" dirty="0" err="1" smtClean="0"/>
              <a:t>constant</a:t>
            </a:r>
            <a:r>
              <a:rPr lang="es-ES_tradnl" baseline="0" dirty="0" smtClean="0"/>
              <a:t> in </a:t>
            </a:r>
            <a:r>
              <a:rPr lang="es-ES_tradnl" baseline="0" dirty="0" err="1" smtClean="0"/>
              <a:t>the</a:t>
            </a:r>
            <a:r>
              <a:rPr lang="es-ES_tradnl" baseline="0" dirty="0" smtClean="0"/>
              <a:t> </a:t>
            </a:r>
            <a:r>
              <a:rPr lang="es-ES_tradnl" baseline="0" dirty="0" err="1" smtClean="0"/>
              <a:t>last</a:t>
            </a:r>
            <a:r>
              <a:rPr lang="es-ES_tradnl" baseline="0" dirty="0" smtClean="0"/>
              <a:t> </a:t>
            </a:r>
            <a:r>
              <a:rPr lang="es-ES_tradnl" baseline="0" dirty="0" err="1" smtClean="0"/>
              <a:t>few</a:t>
            </a:r>
            <a:r>
              <a:rPr lang="es-ES_tradnl" baseline="0" dirty="0" smtClean="0"/>
              <a:t> </a:t>
            </a:r>
            <a:r>
              <a:rPr lang="es-ES_tradnl" baseline="0" dirty="0" err="1" smtClean="0"/>
              <a:t>decades</a:t>
            </a:r>
            <a:r>
              <a:rPr lang="es-ES_tradnl" baseline="0" dirty="0" smtClean="0"/>
              <a:t>. </a:t>
            </a:r>
            <a:r>
              <a:rPr lang="es-ES_tradnl" baseline="0" dirty="0" err="1" smtClean="0"/>
              <a:t>But</a:t>
            </a:r>
            <a:r>
              <a:rPr lang="es-ES_tradnl" baseline="0" dirty="0" smtClean="0"/>
              <a:t> </a:t>
            </a:r>
            <a:r>
              <a:rPr lang="es-ES_tradnl" baseline="0" dirty="0" err="1" smtClean="0"/>
              <a:t>now</a:t>
            </a:r>
            <a:r>
              <a:rPr lang="es-ES_tradnl" baseline="0" dirty="0" smtClean="0"/>
              <a:t> </a:t>
            </a:r>
            <a:r>
              <a:rPr lang="es-ES_tradnl" baseline="0" dirty="0" err="1" smtClean="0"/>
              <a:t>with</a:t>
            </a:r>
            <a:r>
              <a:rPr lang="es-ES_tradnl" baseline="0" dirty="0" smtClean="0"/>
              <a:t> </a:t>
            </a:r>
            <a:r>
              <a:rPr lang="es-ES_tradnl" baseline="0" dirty="0" err="1" smtClean="0"/>
              <a:t>IoT</a:t>
            </a:r>
            <a:r>
              <a:rPr lang="es-ES_tradnl" baseline="0" dirty="0" smtClean="0"/>
              <a:t> </a:t>
            </a:r>
            <a:r>
              <a:rPr lang="es-ES_tradnl" baseline="0" dirty="0" err="1" smtClean="0"/>
              <a:t>the</a:t>
            </a:r>
            <a:r>
              <a:rPr lang="es-ES_tradnl" baseline="0" dirty="0" smtClean="0"/>
              <a:t> </a:t>
            </a:r>
            <a:r>
              <a:rPr lang="es-ES_tradnl" baseline="0" dirty="0" err="1" smtClean="0"/>
              <a:t>span</a:t>
            </a:r>
            <a:r>
              <a:rPr lang="es-ES_tradnl" baseline="0" dirty="0" smtClean="0"/>
              <a:t> </a:t>
            </a:r>
            <a:r>
              <a:rPr lang="es-ES_tradnl" baseline="0" dirty="0" err="1" smtClean="0"/>
              <a:t>might</a:t>
            </a:r>
            <a:r>
              <a:rPr lang="es-ES_tradnl" baseline="0" dirty="0" smtClean="0"/>
              <a:t> be </a:t>
            </a:r>
            <a:r>
              <a:rPr lang="es-ES_tradnl" baseline="0" dirty="0" err="1" smtClean="0"/>
              <a:t>shorter</a:t>
            </a:r>
            <a:r>
              <a:rPr lang="es-ES_tradnl" baseline="0" dirty="0" smtClean="0"/>
              <a:t> </a:t>
            </a:r>
            <a:r>
              <a:rPr lang="es-ES_tradnl" baseline="0" dirty="0" err="1" smtClean="0"/>
              <a:t>due</a:t>
            </a:r>
            <a:r>
              <a:rPr lang="es-ES_tradnl" baseline="0" dirty="0" smtClean="0"/>
              <a:t> </a:t>
            </a:r>
            <a:r>
              <a:rPr lang="es-ES_tradnl" baseline="0" dirty="0" err="1" smtClean="0"/>
              <a:t>to</a:t>
            </a:r>
            <a:r>
              <a:rPr lang="es-ES_tradnl" baseline="0" dirty="0" smtClean="0"/>
              <a:t> </a:t>
            </a:r>
            <a:r>
              <a:rPr lang="es-ES_tradnl" baseline="0" dirty="0" err="1" smtClean="0"/>
              <a:t>poorly</a:t>
            </a:r>
            <a:r>
              <a:rPr lang="es-ES_tradnl" baseline="0" dirty="0" smtClean="0"/>
              <a:t> </a:t>
            </a:r>
            <a:r>
              <a:rPr lang="es-ES_tradnl" baseline="0" dirty="0" err="1" smtClean="0"/>
              <a:t>designed</a:t>
            </a:r>
            <a:r>
              <a:rPr lang="es-ES_tradnl" baseline="0" dirty="0" smtClean="0"/>
              <a:t> REST </a:t>
            </a:r>
            <a:r>
              <a:rPr lang="es-ES_tradnl" baseline="0" dirty="0" err="1" smtClean="0"/>
              <a:t>APIs</a:t>
            </a:r>
            <a:r>
              <a:rPr lang="es-ES_tradnl" baseline="0" dirty="0" smtClean="0"/>
              <a:t>. </a:t>
            </a:r>
          </a:p>
          <a:p>
            <a:pPr defTabSz="914400">
              <a:lnSpc>
                <a:spcPct val="100000"/>
              </a:lnSpc>
              <a:defRPr sz="1200">
                <a:latin typeface="+mj-lt"/>
                <a:ea typeface="+mj-ea"/>
                <a:cs typeface="+mj-cs"/>
                <a:sym typeface="Calibri"/>
              </a:defRPr>
            </a:pPr>
            <a:endParaRPr lang="es-ES_tradnl" baseline="0" dirty="0" smtClean="0"/>
          </a:p>
          <a:p>
            <a:pPr marL="0" marR="0" indent="0" defTabSz="914400" eaLnBrk="1" fontAlgn="auto" latinLnBrk="0" hangingPunct="1">
              <a:lnSpc>
                <a:spcPct val="100000"/>
              </a:lnSpc>
              <a:spcBef>
                <a:spcPts val="0"/>
              </a:spcBef>
              <a:spcAft>
                <a:spcPts val="0"/>
              </a:spcAft>
              <a:buClrTx/>
              <a:buSzTx/>
              <a:buFontTx/>
              <a:buNone/>
              <a:tabLst/>
              <a:defRPr sz="1200">
                <a:latin typeface="+mj-lt"/>
                <a:ea typeface="+mj-ea"/>
                <a:cs typeface="+mj-cs"/>
                <a:sym typeface="Calibri"/>
              </a:defRPr>
            </a:pPr>
            <a:r>
              <a:rPr lang="en-US" sz="800" dirty="0" smtClean="0">
                <a:latin typeface="Avenir Roman"/>
                <a:ea typeface="Avenir Roman"/>
                <a:cs typeface="Avenir Roman"/>
                <a:sym typeface="Calibri"/>
              </a:rPr>
              <a:t>Indeed</a:t>
            </a:r>
            <a:r>
              <a:rPr lang="en-US" sz="800" baseline="0" dirty="0" smtClean="0">
                <a:latin typeface="Avenir Roman"/>
                <a:ea typeface="Avenir Roman"/>
                <a:cs typeface="Avenir Roman"/>
                <a:sym typeface="Calibri"/>
              </a:rPr>
              <a:t> APIs are not (quite) the web. When a human is making all the decisions he gets to see all possible transactions and gets to choose. Without that the programmer has to create a software capable of making those decisions, effectively rising the entry barrier for hypermedia interactions.</a:t>
            </a:r>
            <a:endParaRPr lang="en-US" sz="800" dirty="0" smtClean="0">
              <a:latin typeface="Avenir Roman"/>
              <a:ea typeface="Avenir Roman"/>
              <a:cs typeface="Avenir Roman"/>
              <a:sym typeface="Calibri"/>
            </a:endParaRPr>
          </a:p>
          <a:p>
            <a:pPr defTabSz="914400">
              <a:lnSpc>
                <a:spcPct val="100000"/>
              </a:lnSpc>
              <a:defRPr sz="1200">
                <a:latin typeface="+mj-lt"/>
                <a:ea typeface="+mj-ea"/>
                <a:cs typeface="+mj-cs"/>
                <a:sym typeface="Calibri"/>
              </a:defRPr>
            </a:pPr>
            <a:endParaRPr lang="es-ES_tradnl" baseline="0" dirty="0" smtClean="0"/>
          </a:p>
          <a:p>
            <a:pPr defTabSz="914400">
              <a:lnSpc>
                <a:spcPct val="100000"/>
              </a:lnSpc>
              <a:defRPr sz="1200">
                <a:latin typeface="+mj-lt"/>
                <a:ea typeface="+mj-ea"/>
                <a:cs typeface="+mj-cs"/>
                <a:sym typeface="Calibri"/>
              </a:defRPr>
            </a:pPr>
            <a:r>
              <a:rPr lang="es-ES_tradnl" baseline="0" dirty="0" err="1" smtClean="0"/>
              <a:t>Building</a:t>
            </a:r>
            <a:r>
              <a:rPr lang="es-ES_tradnl" baseline="0" dirty="0" smtClean="0"/>
              <a:t> true </a:t>
            </a:r>
            <a:r>
              <a:rPr lang="es-ES_tradnl" baseline="0" dirty="0" err="1" smtClean="0"/>
              <a:t>hypermedia</a:t>
            </a:r>
            <a:r>
              <a:rPr lang="es-ES_tradnl" baseline="0" dirty="0" smtClean="0"/>
              <a:t> </a:t>
            </a:r>
          </a:p>
          <a:p>
            <a:pPr defTabSz="914400">
              <a:lnSpc>
                <a:spcPct val="100000"/>
              </a:lnSpc>
              <a:defRPr sz="1200">
                <a:latin typeface="+mj-lt"/>
                <a:ea typeface="+mj-ea"/>
                <a:cs typeface="+mj-cs"/>
                <a:sym typeface="Calibri"/>
              </a:defRPr>
            </a:pPr>
            <a:endParaRPr lang="es-ES_tradnl" baseline="0" dirty="0" smtClean="0"/>
          </a:p>
          <a:p>
            <a:pPr defTabSz="914400">
              <a:lnSpc>
                <a:spcPct val="100000"/>
              </a:lnSpc>
              <a:defRPr sz="1200">
                <a:latin typeface="+mj-lt"/>
                <a:ea typeface="+mj-ea"/>
                <a:cs typeface="+mj-cs"/>
                <a:sym typeface="Calibri"/>
              </a:defRPr>
            </a:pPr>
            <a:endParaRPr lang="es-ES_tradnl" baseline="0" dirty="0" smtClean="0"/>
          </a:p>
          <a:p>
            <a:pPr defTabSz="914400">
              <a:lnSpc>
                <a:spcPct val="100000"/>
              </a:lnSpc>
              <a:defRPr sz="1200">
                <a:latin typeface="+mj-lt"/>
                <a:ea typeface="+mj-ea"/>
                <a:cs typeface="+mj-cs"/>
                <a:sym typeface="Calibri"/>
              </a:defRPr>
            </a:pPr>
            <a:r>
              <a:rPr lang="es-ES_tradnl" baseline="0" dirty="0" err="1" smtClean="0"/>
              <a:t>It</a:t>
            </a:r>
            <a:r>
              <a:rPr lang="es-ES_tradnl" baseline="0" dirty="0" smtClean="0"/>
              <a:t> </a:t>
            </a:r>
            <a:r>
              <a:rPr lang="es-ES_tradnl" baseline="0" dirty="0" err="1" smtClean="0"/>
              <a:t>is</a:t>
            </a:r>
            <a:r>
              <a:rPr lang="es-ES_tradnl" baseline="0" dirty="0" smtClean="0"/>
              <a:t> </a:t>
            </a:r>
            <a:r>
              <a:rPr lang="es-ES_tradnl" baseline="0" dirty="0" err="1" smtClean="0"/>
              <a:t>not</a:t>
            </a:r>
            <a:r>
              <a:rPr lang="es-ES_tradnl" baseline="0" dirty="0" smtClean="0"/>
              <a:t> </a:t>
            </a:r>
            <a:r>
              <a:rPr lang="es-ES_tradnl" baseline="0" dirty="0" err="1" smtClean="0"/>
              <a:t>enough</a:t>
            </a:r>
            <a:r>
              <a:rPr lang="es-ES_tradnl" baseline="0" dirty="0" smtClean="0"/>
              <a:t> </a:t>
            </a:r>
            <a:r>
              <a:rPr lang="es-ES_tradnl" baseline="0" dirty="0" err="1" smtClean="0"/>
              <a:t>that</a:t>
            </a:r>
            <a:r>
              <a:rPr lang="es-ES_tradnl" baseline="0" dirty="0" smtClean="0"/>
              <a:t> </a:t>
            </a:r>
            <a:r>
              <a:rPr lang="es-ES_tradnl" baseline="0" dirty="0" err="1" smtClean="0"/>
              <a:t>it</a:t>
            </a:r>
            <a:r>
              <a:rPr lang="es-ES_tradnl" baseline="0" dirty="0" smtClean="0"/>
              <a:t> </a:t>
            </a:r>
            <a:r>
              <a:rPr lang="es-ES_tradnl" baseline="0" dirty="0" err="1" smtClean="0"/>
              <a:t>does</a:t>
            </a:r>
            <a:r>
              <a:rPr lang="es-ES_tradnl" baseline="0" dirty="0" smtClean="0"/>
              <a:t> </a:t>
            </a:r>
            <a:r>
              <a:rPr lang="es-ES_tradnl" baseline="0" dirty="0" err="1" smtClean="0"/>
              <a:t>not</a:t>
            </a:r>
            <a:r>
              <a:rPr lang="es-ES_tradnl" baseline="0" dirty="0" smtClean="0"/>
              <a:t> break </a:t>
            </a:r>
            <a:r>
              <a:rPr lang="es-ES_tradnl" baseline="0" dirty="0" err="1" smtClean="0"/>
              <a:t>but</a:t>
            </a:r>
            <a:r>
              <a:rPr lang="es-ES_tradnl" baseline="0" dirty="0" smtClean="0"/>
              <a:t> </a:t>
            </a:r>
            <a:r>
              <a:rPr lang="es-ES_tradnl" baseline="0" dirty="0" err="1" smtClean="0"/>
              <a:t>it</a:t>
            </a:r>
            <a:r>
              <a:rPr lang="es-ES_tradnl" baseline="0" dirty="0" smtClean="0"/>
              <a:t> has </a:t>
            </a:r>
            <a:r>
              <a:rPr lang="es-ES_tradnl" baseline="0" dirty="0" err="1" smtClean="0"/>
              <a:t>also</a:t>
            </a:r>
            <a:r>
              <a:rPr lang="es-ES_tradnl" baseline="0" dirty="0" smtClean="0"/>
              <a:t> </a:t>
            </a:r>
            <a:r>
              <a:rPr lang="es-ES_tradnl" baseline="0" dirty="0" err="1" smtClean="0"/>
              <a:t>to</a:t>
            </a:r>
            <a:r>
              <a:rPr lang="es-ES_tradnl" baseline="0" dirty="0" smtClean="0"/>
              <a:t> be </a:t>
            </a:r>
            <a:r>
              <a:rPr lang="es-ES_tradnl" baseline="0" dirty="0" err="1" smtClean="0"/>
              <a:t>able</a:t>
            </a:r>
            <a:r>
              <a:rPr lang="es-ES_tradnl" baseline="0" dirty="0" smtClean="0"/>
              <a:t> </a:t>
            </a:r>
            <a:r>
              <a:rPr lang="es-ES_tradnl" baseline="0" dirty="0" err="1" smtClean="0"/>
              <a:t>to</a:t>
            </a:r>
            <a:r>
              <a:rPr lang="es-ES_tradnl" baseline="0" dirty="0" smtClean="0"/>
              <a:t> </a:t>
            </a:r>
            <a:r>
              <a:rPr lang="es-ES_tradnl" baseline="0" dirty="0" err="1" smtClean="0"/>
              <a:t>evolve</a:t>
            </a:r>
            <a:r>
              <a:rPr lang="es-ES_tradnl" baseline="0" dirty="0" smtClean="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Hypermedia As The Engine Of Application State </a:t>
            </a:r>
          </a:p>
          <a:p>
            <a:endParaRPr lang="en-US" dirty="0" smtClean="0"/>
          </a:p>
          <a:p>
            <a:r>
              <a:rPr lang="en-US" dirty="0" smtClean="0"/>
              <a:t>The concept is about modeling the application with atomic interaction steps (request-response). Request</a:t>
            </a:r>
            <a:r>
              <a:rPr lang="en-US" baseline="0" dirty="0" smtClean="0"/>
              <a:t>s are formulated using links and forms. </a:t>
            </a:r>
          </a:p>
          <a:p>
            <a:r>
              <a:rPr lang="en-US" dirty="0" smtClean="0"/>
              <a:t>Relation type vocabulary attaches meaning,</a:t>
            </a:r>
            <a:r>
              <a:rPr lang="en-US" baseline="0" dirty="0" smtClean="0"/>
              <a:t> that vocabulary has to be already shared. </a:t>
            </a:r>
            <a:r>
              <a:rPr lang="en-US" dirty="0" smtClean="0"/>
              <a:t>Publication of links and forms allows for change (URIs shared at runtime)</a:t>
            </a:r>
          </a:p>
          <a:p>
            <a:r>
              <a:rPr lang="en-US" dirty="0" smtClean="0"/>
              <a:t>Composition of multiple resources shape things and processes</a:t>
            </a:r>
          </a:p>
          <a:p>
            <a:endParaRPr lang="en-US" dirty="0" smtClean="0"/>
          </a:p>
          <a:p>
            <a:r>
              <a:rPr lang="en-US" dirty="0" smtClean="0"/>
              <a:t>Atomic interactions</a:t>
            </a:r>
            <a:r>
              <a:rPr lang="en-US" dirty="0" smtClean="0">
                <a:solidFill>
                  <a:srgbClr val="C00000"/>
                </a:solidFill>
              </a:rPr>
              <a:t> </a:t>
            </a:r>
            <a:r>
              <a:rPr lang="en-US" dirty="0" smtClean="0"/>
              <a:t>are </a:t>
            </a:r>
            <a:r>
              <a:rPr lang="en-US" dirty="0" smtClean="0">
                <a:solidFill>
                  <a:srgbClr val="C00000"/>
                </a:solidFill>
              </a:rPr>
              <a:t>described in-band</a:t>
            </a:r>
            <a:r>
              <a:rPr lang="en-US" dirty="0" smtClean="0"/>
              <a:t> and shape application</a:t>
            </a:r>
            <a:endParaRPr lang="en-US" dirty="0" smtClean="0">
              <a:solidFill>
                <a:srgbClr val="C00000"/>
              </a:solidFill>
            </a:endParaRPr>
          </a:p>
          <a:p>
            <a:r>
              <a:rPr lang="en-US" dirty="0" smtClean="0">
                <a:solidFill>
                  <a:srgbClr val="C00000"/>
                </a:solidFill>
              </a:rPr>
              <a:t>Loose Coupling, both</a:t>
            </a:r>
            <a:r>
              <a:rPr lang="en-US" baseline="0" dirty="0" smtClean="0">
                <a:solidFill>
                  <a:srgbClr val="C00000"/>
                </a:solidFill>
              </a:rPr>
              <a:t> servers and clients can evolve independently and clients can learn applications on the fly, for example we can dynamically extend an </a:t>
            </a:r>
            <a:r>
              <a:rPr lang="en-US" baseline="0" dirty="0" err="1" smtClean="0">
                <a:solidFill>
                  <a:srgbClr val="C00000"/>
                </a:solidFill>
              </a:rPr>
              <a:t>auth</a:t>
            </a:r>
            <a:r>
              <a:rPr lang="en-US" baseline="0" dirty="0" smtClean="0">
                <a:solidFill>
                  <a:srgbClr val="C00000"/>
                </a:solidFill>
              </a:rPr>
              <a:t> server. </a:t>
            </a:r>
          </a:p>
          <a:p>
            <a:endParaRPr lang="en-US" baseline="0" dirty="0" smtClean="0">
              <a:solidFill>
                <a:srgbClr val="C00000"/>
              </a:solidFill>
            </a:endParaRPr>
          </a:p>
          <a:p>
            <a:r>
              <a:rPr lang="en-US" baseline="0" dirty="0" smtClean="0">
                <a:solidFill>
                  <a:srgbClr val="C00000"/>
                </a:solidFill>
              </a:rPr>
              <a:t>This is already an improvement over current </a:t>
            </a:r>
            <a:r>
              <a:rPr lang="en-US" baseline="0" dirty="0" err="1" smtClean="0">
                <a:solidFill>
                  <a:srgbClr val="C00000"/>
                </a:solidFill>
              </a:rPr>
              <a:t>IoT</a:t>
            </a:r>
            <a:r>
              <a:rPr lang="en-US" baseline="0" dirty="0" smtClean="0">
                <a:solidFill>
                  <a:srgbClr val="C00000"/>
                </a:solidFill>
              </a:rPr>
              <a:t> systems. Even if you are using for example LWM2M and IPSO objects, you still need to send firmware upgrades every now and then because something has broken or because something has changed. </a:t>
            </a:r>
          </a:p>
          <a:p>
            <a:endParaRPr lang="en-US" baseline="0" dirty="0" smtClean="0">
              <a:solidFill>
                <a:srgbClr val="C00000"/>
              </a:solidFill>
            </a:endParaRPr>
          </a:p>
          <a:p>
            <a:r>
              <a:rPr lang="en-US" baseline="0" dirty="0" smtClean="0">
                <a:solidFill>
                  <a:srgbClr val="C00000"/>
                </a:solidFill>
              </a:rPr>
              <a:t>The future challenge on building Web APIs, specially for </a:t>
            </a:r>
            <a:r>
              <a:rPr lang="en-US" baseline="0" dirty="0" err="1" smtClean="0">
                <a:solidFill>
                  <a:srgbClr val="C00000"/>
                </a:solidFill>
              </a:rPr>
              <a:t>IoT</a:t>
            </a:r>
            <a:r>
              <a:rPr lang="en-US" baseline="0" dirty="0" smtClean="0">
                <a:solidFill>
                  <a:srgbClr val="C00000"/>
                </a:solidFill>
              </a:rPr>
              <a:t> Systems is on the semantics bridging the gap between understanding the semantic structure of a document and understanding what it means. Just like when your browser receives an HTML site representation and you, the human chooses what to do next. </a:t>
            </a:r>
            <a:endParaRPr lang="en-US" dirty="0"/>
          </a:p>
        </p:txBody>
      </p:sp>
    </p:spTree>
    <p:extLst>
      <p:ext uri="{BB962C8B-B14F-4D97-AF65-F5344CB8AC3E}">
        <p14:creationId xmlns:p14="http://schemas.microsoft.com/office/powerpoint/2010/main" val="146357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W3C and</a:t>
            </a:r>
            <a:r>
              <a:rPr lang="en-US" baseline="0" dirty="0" smtClean="0"/>
              <a:t> others have started work on that, I will use W3C as an example because IMO it has gotten the farthest so far. Also because they built the main representation format existing out there today, HTML. </a:t>
            </a:r>
            <a:endParaRPr lang="en-US" dirty="0"/>
          </a:p>
        </p:txBody>
      </p:sp>
    </p:spTree>
    <p:extLst>
      <p:ext uri="{BB962C8B-B14F-4D97-AF65-F5344CB8AC3E}">
        <p14:creationId xmlns:p14="http://schemas.microsoft.com/office/powerpoint/2010/main" val="153275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42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Vertical solutions are still</a:t>
            </a:r>
            <a:r>
              <a:rPr lang="en-US" baseline="0" dirty="0" smtClean="0"/>
              <a:t> there and are used by a majority of vendors. The approach they take is that of simple data mining from sensors. </a:t>
            </a:r>
          </a:p>
          <a:p>
            <a:r>
              <a:rPr lang="en-US" baseline="0" dirty="0" smtClean="0"/>
              <a:t>However we see a bit of a shift from tailor-made solutions for very specific products to doing those same products thinking more long-term and with interoperability in mind. </a:t>
            </a:r>
          </a:p>
          <a:p>
            <a:endParaRPr lang="en-US" baseline="0" dirty="0" smtClean="0"/>
          </a:p>
          <a:p>
            <a:r>
              <a:rPr lang="en-US" baseline="0" dirty="0" smtClean="0"/>
              <a:t>To achieve that interoperability for very constrained devices a huge amount of work has been placed on enabling IP technologies on them first and on using same application protocols second. </a:t>
            </a:r>
          </a:p>
          <a:p>
            <a:endParaRPr lang="en-US" baseline="0" dirty="0" smtClean="0"/>
          </a:p>
          <a:p>
            <a:r>
              <a:rPr lang="en-US" baseline="0" dirty="0" smtClean="0"/>
              <a:t>Due to that consolidation of the protocol stack we see many consortia rising with different frameworks and systems that basically use standards with an additional Object Model on top. This might also be due to the </a:t>
            </a:r>
            <a:r>
              <a:rPr lang="en-US" baseline="0" dirty="0" err="1" smtClean="0"/>
              <a:t>IoT</a:t>
            </a:r>
            <a:r>
              <a:rPr lang="en-US" baseline="0" dirty="0" smtClean="0"/>
              <a:t> Hype so we should take those consortia with a grain of salt: fiat, corporate and personal standards are not the same and are not equally established. Even among standard organizations it is not the same thing whatever a consortia like OMA brings to the table than an Internet draft or RFC.</a:t>
            </a:r>
          </a:p>
        </p:txBody>
      </p:sp>
    </p:spTree>
    <p:extLst>
      <p:ext uri="{BB962C8B-B14F-4D97-AF65-F5344CB8AC3E}">
        <p14:creationId xmlns:p14="http://schemas.microsoft.com/office/powerpoint/2010/main" val="20533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 to try to at least understand what is out there when it comes to the data models and the semantics of these different systems we</a:t>
            </a:r>
            <a:r>
              <a:rPr lang="en-US" baseline="0" dirty="0" smtClean="0"/>
              <a:t> (Ericsson) organized a workshop last march. </a:t>
            </a:r>
          </a:p>
          <a:p>
            <a:r>
              <a:rPr lang="en-US" baseline="0" dirty="0" smtClean="0"/>
              <a:t>The main driver for the workshop is the acknowledgement by the community that users and consumers will need their devices to interoperate in the future and that they will be acquiring components from different manufacturers. </a:t>
            </a:r>
          </a:p>
          <a:p>
            <a:r>
              <a:rPr lang="en-US" baseline="0" dirty="0" smtClean="0"/>
              <a:t>Another point of the event was to facilitate cooperation between organizations (at least to get to know the people implementing those different standards and models) and identify cross-organization collaboration possibilities. </a:t>
            </a:r>
          </a:p>
          <a:p>
            <a:r>
              <a:rPr lang="en-US" baseline="0" dirty="0" smtClean="0"/>
              <a:t>IAB was chosen because it has a long tradition of tackling this type of large cross-domain issues and it is known because it takes a purely technical stand.</a:t>
            </a:r>
          </a:p>
          <a:p>
            <a:r>
              <a:rPr lang="en-US" baseline="0" dirty="0" smtClean="0"/>
              <a:t>We got lots of good quality submissions from the main players in the industry and academia. </a:t>
            </a:r>
          </a:p>
        </p:txBody>
      </p:sp>
    </p:spTree>
    <p:extLst>
      <p:ext uri="{BB962C8B-B14F-4D97-AF65-F5344CB8AC3E}">
        <p14:creationId xmlns:p14="http://schemas.microsoft.com/office/powerpoint/2010/main" val="376097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was clear from the start is that we were</a:t>
            </a:r>
            <a:r>
              <a:rPr lang="en-US" baseline="0" dirty="0" smtClean="0"/>
              <a:t> not there to create a new standard, rather to start merging some and trying to find consensus.</a:t>
            </a:r>
          </a:p>
          <a:p>
            <a:r>
              <a:rPr lang="en-US" baseline="0" dirty="0" smtClean="0"/>
              <a:t>In truth, when you come to analyze each of the different proposals, many were using old fashioned ways of interacting between devices or were sharing the same stack with different branding. </a:t>
            </a:r>
          </a:p>
          <a:p>
            <a:r>
              <a:rPr lang="en-US" baseline="0" dirty="0" smtClean="0"/>
              <a:t>However when it came to data models they all pretty much disagreed both on the format and the content. </a:t>
            </a:r>
            <a:endParaRPr lang="en-US" dirty="0"/>
          </a:p>
        </p:txBody>
      </p:sp>
    </p:spTree>
    <p:extLst>
      <p:ext uri="{BB962C8B-B14F-4D97-AF65-F5344CB8AC3E}">
        <p14:creationId xmlns:p14="http://schemas.microsoft.com/office/powerpoint/2010/main" val="29113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a:t>
            </a:r>
            <a:r>
              <a:rPr lang="en-US" baseline="0" dirty="0" smtClean="0"/>
              <a:t> of the clearest outcomes to me was that of the various interaction models REST was vastly superior and adaptable than the others. This was apparent for those coming with a web-oriented background but those accustomed to RPC type of communication or publish subscribe find it hard to accept. Mostly because REST is a bit harder to understand than it seems.</a:t>
            </a:r>
          </a:p>
          <a:p>
            <a:endParaRPr lang="en-US" baseline="0" dirty="0" smtClean="0"/>
          </a:p>
          <a:p>
            <a:r>
              <a:rPr lang="en-US" baseline="0" dirty="0" smtClean="0"/>
              <a:t>Another outcome was about the need for translation. It seems that for some time there will be multiple data models that will have to coexist and be translated to one another. The lack of common terminology and concepts was even more apparent, which made the already “fuzzy” area of Semantics even more fuzzy. When deciding about translation it is important also to distinguish between real time translation of a payload into another (as it is done by proxies) </a:t>
            </a:r>
            <a:r>
              <a:rPr lang="en-US" baseline="0" dirty="0" err="1" smtClean="0"/>
              <a:t>vs</a:t>
            </a:r>
            <a:r>
              <a:rPr lang="en-US" baseline="0" dirty="0" smtClean="0"/>
              <a:t> translating data models themselves, which would be a one-time thing. </a:t>
            </a:r>
          </a:p>
          <a:p>
            <a:endParaRPr lang="en-US" baseline="0" dirty="0" smtClean="0"/>
          </a:p>
          <a:p>
            <a:r>
              <a:rPr lang="en-US" baseline="0" dirty="0" smtClean="0"/>
              <a:t>Last and most important was the need to deal with change. Many of the existing systems are dragging innovation because multiprotocol HAS to be supported for legacy systems. This is just not a desirable feature in the long term and it is just not possible for really constrained devices. Therefore we need to build systems that last for decades or even centuries, and that’s where the current internet and web infrastructure has the largest legacy. While the approach towards a web-like </a:t>
            </a:r>
            <a:r>
              <a:rPr lang="en-US" baseline="0" dirty="0" err="1" smtClean="0"/>
              <a:t>IoT</a:t>
            </a:r>
            <a:r>
              <a:rPr lang="en-US" baseline="0" dirty="0" smtClean="0"/>
              <a:t> is definitely happening (IP, CoAP) there is still a lot of misconceptions. </a:t>
            </a:r>
            <a:endParaRPr lang="en-US" dirty="0"/>
          </a:p>
        </p:txBody>
      </p:sp>
    </p:spTree>
    <p:extLst>
      <p:ext uri="{BB962C8B-B14F-4D97-AF65-F5344CB8AC3E}">
        <p14:creationId xmlns:p14="http://schemas.microsoft.com/office/powerpoint/2010/main" val="382642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Dealing with change means</a:t>
            </a:r>
            <a:r>
              <a:rPr lang="en-US" baseline="0" dirty="0" smtClean="0"/>
              <a:t> being able to control alternative things with the same type of protocols and communication patterns. And at this point we can already do that providing there is some agreement on the data model and protocol to be used. </a:t>
            </a:r>
          </a:p>
          <a:p>
            <a:endParaRPr lang="en-US" baseline="0" dirty="0" smtClean="0"/>
          </a:p>
          <a:p>
            <a:r>
              <a:rPr lang="en-US" baseline="0" dirty="0" smtClean="0"/>
              <a:t>Devices themselves need to be able to find new things without the need for user configuration. That is already achieved by current technologies. </a:t>
            </a:r>
          </a:p>
          <a:p>
            <a:endParaRPr lang="en-US" baseline="0" dirty="0" smtClean="0"/>
          </a:p>
          <a:p>
            <a:r>
              <a:rPr lang="en-US" baseline="0" dirty="0" smtClean="0"/>
              <a:t>We still need to be able to control old things later in the future when protocols and models evolve. This has proven already to fail due to the static nature of some Web APIs. </a:t>
            </a:r>
          </a:p>
          <a:p>
            <a:endParaRPr lang="en-US" baseline="0" dirty="0" smtClean="0"/>
          </a:p>
          <a:p>
            <a:r>
              <a:rPr lang="en-US" baseline="0" dirty="0" smtClean="0"/>
              <a:t>Moreover we also need to control future things we things that we deploy today. This we see fail constantly too, for similar reasons, that’s why we need software updates, v0.0 </a:t>
            </a:r>
            <a:r>
              <a:rPr lang="en-US" baseline="0" dirty="0" err="1" smtClean="0"/>
              <a:t>etc</a:t>
            </a:r>
            <a:r>
              <a:rPr lang="en-US" baseline="0" dirty="0" smtClean="0"/>
              <a:t> on every single device. </a:t>
            </a:r>
            <a:endParaRPr lang="en-US" dirty="0"/>
          </a:p>
        </p:txBody>
      </p:sp>
    </p:spTree>
    <p:extLst>
      <p:ext uri="{BB962C8B-B14F-4D97-AF65-F5344CB8AC3E}">
        <p14:creationId xmlns:p14="http://schemas.microsoft.com/office/powerpoint/2010/main" val="220524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of all we have two things, two</a:t>
            </a:r>
            <a:r>
              <a:rPr lang="en-US" baseline="0" dirty="0" smtClean="0"/>
              <a:t> devices like a switch and a </a:t>
            </a:r>
            <a:r>
              <a:rPr lang="en-US" baseline="0" dirty="0" err="1" smtClean="0"/>
              <a:t>lightbulb</a:t>
            </a:r>
            <a:r>
              <a:rPr lang="en-US" baseline="0" dirty="0" smtClean="0"/>
              <a:t> or a browser or application and a temperature sensor. They are also called endpoints. For every interaction or transaction, there will be one endpoint consuming information and the other one serving it. </a:t>
            </a:r>
          </a:p>
          <a:p>
            <a:endParaRPr lang="en-US" baseline="0" dirty="0" smtClean="0"/>
          </a:p>
          <a:p>
            <a:r>
              <a:rPr lang="en-US" baseline="0" dirty="0" smtClean="0"/>
              <a:t>Where that information is located is represented by a URL (you know, like </a:t>
            </a:r>
            <a:r>
              <a:rPr lang="en-US" baseline="0" dirty="0" err="1" smtClean="0"/>
              <a:t>www.ericsson.com</a:t>
            </a:r>
            <a:r>
              <a:rPr lang="en-US" baseline="0" dirty="0" smtClean="0"/>
              <a:t>), every person knows that URLs are typed on the address bar of the browser, with machines is a bit different but the same principle. </a:t>
            </a:r>
          </a:p>
          <a:p>
            <a:endParaRPr lang="en-US" baseline="0" dirty="0" smtClean="0"/>
          </a:p>
          <a:p>
            <a:r>
              <a:rPr lang="en-US" baseline="0" dirty="0" smtClean="0"/>
              <a:t>The server side is a sensor too, a CoAP server. This is a common misconception from people that think of constrained devices only as clients. Actually they will usually be both (that is called </a:t>
            </a:r>
            <a:r>
              <a:rPr lang="en-US" baseline="0" dirty="0" err="1" smtClean="0"/>
              <a:t>servient</a:t>
            </a:r>
            <a:r>
              <a:rPr lang="en-US" baseline="0" dirty="0" smtClean="0"/>
              <a:t>). The server hosts resources, that are acted upon using some method (GET in this case). Both client and server are developed independently, often by different companies (just like your </a:t>
            </a:r>
            <a:r>
              <a:rPr lang="en-US" baseline="0" dirty="0" err="1" smtClean="0"/>
              <a:t>firefox</a:t>
            </a:r>
            <a:r>
              <a:rPr lang="en-US" baseline="0" dirty="0" smtClean="0"/>
              <a:t> browser and the </a:t>
            </a:r>
            <a:r>
              <a:rPr lang="en-US" baseline="0" dirty="0" err="1" smtClean="0"/>
              <a:t>ericsson.com</a:t>
            </a:r>
            <a:r>
              <a:rPr lang="en-US" baseline="0" dirty="0" smtClean="0"/>
              <a:t> portal is developed by different people). If the server is working properly it will send back the resource representation as well as the appropriate response code. </a:t>
            </a:r>
          </a:p>
          <a:p>
            <a:endParaRPr lang="en-US" baseline="0" dirty="0" smtClean="0"/>
          </a:p>
          <a:p>
            <a:r>
              <a:rPr lang="en-US" baseline="0" dirty="0" smtClean="0"/>
              <a:t>Now, </a:t>
            </a:r>
            <a:r>
              <a:rPr lang="en-US" baseline="0" dirty="0" err="1" smtClean="0"/>
              <a:t>IoT</a:t>
            </a:r>
            <a:r>
              <a:rPr lang="en-US" baseline="0" dirty="0" smtClean="0"/>
              <a:t> Semantics  is about HOW is that resource representation describes the resource state and is understood by the client</a:t>
            </a:r>
            <a:r>
              <a:rPr lang="en-US" baseline="0" smtClean="0"/>
              <a:t>, also about </a:t>
            </a:r>
            <a:r>
              <a:rPr lang="en-US" baseline="0" dirty="0" smtClean="0"/>
              <a:t>which information needs to be shared a priori and about how would the application understand it. At the beginning the resource representation was just a value, let’s say an integer but it could grow to be just as large as an HTML document (which is the one used on the web). </a:t>
            </a:r>
          </a:p>
          <a:p>
            <a:endParaRPr lang="en-US" baseline="0" dirty="0" smtClean="0"/>
          </a:p>
          <a:p>
            <a:r>
              <a:rPr lang="en-US" baseline="0" dirty="0" smtClean="0"/>
              <a:t>However the future of </a:t>
            </a:r>
            <a:r>
              <a:rPr lang="en-US" baseline="0" dirty="0" err="1" smtClean="0"/>
              <a:t>IoT</a:t>
            </a:r>
            <a:r>
              <a:rPr lang="en-US" baseline="0" dirty="0" smtClean="0"/>
              <a:t> REST interactions is all about Hypermedia Applications. </a:t>
            </a:r>
            <a:endParaRPr lang="en-US" dirty="0"/>
          </a:p>
        </p:txBody>
      </p:sp>
    </p:spTree>
    <p:extLst>
      <p:ext uri="{BB962C8B-B14F-4D97-AF65-F5344CB8AC3E}">
        <p14:creationId xmlns:p14="http://schemas.microsoft.com/office/powerpoint/2010/main" val="289114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smtClean="0"/>
              <a:t>REST and the Web has been working very well</a:t>
            </a:r>
            <a:r>
              <a:rPr lang="en-US" baseline="0" dirty="0" smtClean="0"/>
              <a:t> for a long time. </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It is build on standards, some of them extremely well-established and used by everyone like HTTP or HTML, and others are more of a one-way communication associated with a specific company. Like the twitter, </a:t>
            </a:r>
            <a:r>
              <a:rPr lang="en-US" baseline="0" dirty="0" err="1" smtClean="0"/>
              <a:t>facebook</a:t>
            </a:r>
            <a:r>
              <a:rPr lang="en-US" baseline="0" dirty="0" smtClean="0"/>
              <a:t> or </a:t>
            </a:r>
            <a:r>
              <a:rPr lang="en-US" baseline="0" dirty="0" err="1" smtClean="0"/>
              <a:t>google</a:t>
            </a:r>
            <a:r>
              <a:rPr lang="en-US" baseline="0" dirty="0" smtClean="0"/>
              <a:t> APIs. </a:t>
            </a:r>
          </a:p>
          <a:p>
            <a:pPr marL="0" marR="0" indent="0" defTabSz="457200" eaLnBrk="1" fontAlgn="auto" latinLnBrk="0" hangingPunct="1">
              <a:lnSpc>
                <a:spcPct val="125000"/>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25000"/>
              </a:lnSpc>
              <a:spcBef>
                <a:spcPts val="0"/>
              </a:spcBef>
              <a:spcAft>
                <a:spcPts val="0"/>
              </a:spcAft>
              <a:buClrTx/>
              <a:buSzTx/>
              <a:buFontTx/>
              <a:buNone/>
              <a:tabLst/>
              <a:defRPr/>
            </a:pPr>
            <a:r>
              <a:rPr lang="en-US" baseline="0" dirty="0" smtClean="0"/>
              <a:t>Lately web </a:t>
            </a:r>
            <a:r>
              <a:rPr lang="en-US" baseline="0" dirty="0" err="1" smtClean="0"/>
              <a:t>mashups</a:t>
            </a:r>
            <a:r>
              <a:rPr lang="en-US" baseline="0" dirty="0" smtClean="0"/>
              <a:t> </a:t>
            </a:r>
            <a:r>
              <a:rPr lang="en-US" dirty="0" smtClean="0"/>
              <a:t>and scraping are a very powerful concept indeed, the example here is </a:t>
            </a:r>
            <a:r>
              <a:rPr lang="en-US" baseline="0" dirty="0" smtClean="0"/>
              <a:t>Popcorn time. This was built as a real time video streaming by some students in few months. The team that developed this was of some Argentinian university students over the span of “few weeks”. It was dropped due to copyright BUT the service created as an outcome was in many ways technically superior to others like Netflix for example. </a:t>
            </a:r>
          </a:p>
          <a:p>
            <a:endParaRPr lang="en-US" baseline="0" dirty="0" smtClean="0"/>
          </a:p>
        </p:txBody>
      </p:sp>
    </p:spTree>
    <p:extLst>
      <p:ext uri="{BB962C8B-B14F-4D97-AF65-F5344CB8AC3E}">
        <p14:creationId xmlns:p14="http://schemas.microsoft.com/office/powerpoint/2010/main" val="251664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Using</a:t>
            </a:r>
            <a:r>
              <a:rPr lang="en-US" baseline="0" dirty="0" smtClean="0"/>
              <a:t> Open APIs is indeed very common nowadays as most websites integrate different </a:t>
            </a:r>
            <a:r>
              <a:rPr lang="en-US" baseline="0" dirty="0" err="1" smtClean="0"/>
              <a:t>microservice</a:t>
            </a:r>
            <a:r>
              <a:rPr lang="en-US" baseline="0" dirty="0" smtClean="0"/>
              <a:t> APIs from which they build extra functionality. </a:t>
            </a:r>
          </a:p>
          <a:p>
            <a:pPr marL="0" marR="0" indent="0" defTabSz="457200" eaLnBrk="1" fontAlgn="auto" latinLnBrk="0" hangingPunct="1">
              <a:lnSpc>
                <a:spcPct val="125000"/>
              </a:lnSpc>
              <a:spcBef>
                <a:spcPts val="0"/>
              </a:spcBef>
              <a:spcAft>
                <a:spcPts val="0"/>
              </a:spcAft>
              <a:buClrTx/>
              <a:buSzTx/>
              <a:buFontTx/>
              <a:buNone/>
              <a:tabLst/>
              <a:defRPr/>
            </a:pPr>
            <a:r>
              <a:rPr lang="en-US" dirty="0" smtClean="0"/>
              <a:t>However this</a:t>
            </a:r>
            <a:r>
              <a:rPr lang="en-US" baseline="0" dirty="0" smtClean="0"/>
              <a:t> APIs change over time and often break. If </a:t>
            </a:r>
            <a:r>
              <a:rPr lang="en-US" baseline="0" dirty="0" err="1" smtClean="0"/>
              <a:t>Airbnb</a:t>
            </a:r>
            <a:r>
              <a:rPr lang="en-US" baseline="0" dirty="0" smtClean="0"/>
              <a:t> tomorrow changes the API and their interface probably I won’t have any noticeable issues since humans can see and understand that change. However if you have another application that uses </a:t>
            </a:r>
            <a:r>
              <a:rPr lang="en-US" baseline="0" dirty="0" err="1" smtClean="0"/>
              <a:t>Airbnbs</a:t>
            </a:r>
            <a:r>
              <a:rPr lang="en-US" baseline="0" dirty="0" smtClean="0"/>
              <a:t> data, that application will break.</a:t>
            </a:r>
            <a:endParaRPr lang="en-US" dirty="0" smtClean="0"/>
          </a:p>
          <a:p>
            <a:endParaRPr lang="en-US" dirty="0" smtClean="0"/>
          </a:p>
          <a:p>
            <a:endParaRPr lang="en-US" dirty="0" smtClean="0"/>
          </a:p>
        </p:txBody>
      </p:sp>
    </p:spTree>
    <p:extLst>
      <p:ext uri="{BB962C8B-B14F-4D97-AF65-F5344CB8AC3E}">
        <p14:creationId xmlns:p14="http://schemas.microsoft.com/office/powerpoint/2010/main" val="251664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lIns="71437" tIns="71437" rIns="71437" bIns="71437" anchor="b"/>
          <a:lstStyle>
            <a:lvl1pPr algn="ctr">
              <a:lnSpc>
                <a:spcPct val="100000"/>
              </a:lnSpc>
              <a:defRPr sz="8600">
                <a:latin typeface="+mj-lt"/>
                <a:ea typeface="+mj-ea"/>
                <a:cs typeface="+mj-cs"/>
                <a:sym typeface="Calibri"/>
              </a:defRPr>
            </a:lvl1pPr>
          </a:lstStyle>
          <a:p>
            <a:r>
              <a:t>Title Text</a:t>
            </a:r>
          </a:p>
        </p:txBody>
      </p:sp>
      <p:sp>
        <p:nvSpPr>
          <p:cNvPr id="12" name="Shape 12"/>
          <p:cNvSpPr>
            <a:spLocks noGrp="1"/>
          </p:cNvSpPr>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FontTx/>
              <a:buNone/>
              <a:defRPr sz="4400">
                <a:latin typeface="+mn-lt"/>
                <a:ea typeface="+mn-ea"/>
                <a:cs typeface="+mn-cs"/>
                <a:sym typeface="Helvetica Light"/>
              </a:defRPr>
            </a:lvl1pPr>
            <a:lvl2pPr marL="0" indent="228600" algn="ctr" defTabSz="821531">
              <a:lnSpc>
                <a:spcPct val="100000"/>
              </a:lnSpc>
              <a:spcBef>
                <a:spcPts val="0"/>
              </a:spcBef>
              <a:buSzTx/>
              <a:buFontTx/>
              <a:buNone/>
              <a:defRPr sz="4400">
                <a:latin typeface="+mn-lt"/>
                <a:ea typeface="+mn-ea"/>
                <a:cs typeface="+mn-cs"/>
                <a:sym typeface="Helvetica Light"/>
              </a:defRPr>
            </a:lvl2pPr>
            <a:lvl3pPr marL="0" indent="457200" algn="ctr" defTabSz="821531">
              <a:lnSpc>
                <a:spcPct val="100000"/>
              </a:lnSpc>
              <a:spcBef>
                <a:spcPts val="0"/>
              </a:spcBef>
              <a:buSzTx/>
              <a:buFontTx/>
              <a:buNone/>
              <a:defRPr sz="4400">
                <a:latin typeface="+mn-lt"/>
                <a:ea typeface="+mn-ea"/>
                <a:cs typeface="+mn-cs"/>
                <a:sym typeface="Helvetica Light"/>
              </a:defRPr>
            </a:lvl3pPr>
            <a:lvl4pPr marL="0" indent="685800" algn="ctr" defTabSz="821531">
              <a:lnSpc>
                <a:spcPct val="100000"/>
              </a:lnSpc>
              <a:spcBef>
                <a:spcPts val="0"/>
              </a:spcBef>
              <a:buSzTx/>
              <a:buFontTx/>
              <a:buNone/>
              <a:defRPr sz="4400">
                <a:latin typeface="+mn-lt"/>
                <a:ea typeface="+mn-ea"/>
                <a:cs typeface="+mn-cs"/>
                <a:sym typeface="Helvetica Light"/>
              </a:defRPr>
            </a:lvl4pPr>
            <a:lvl5pPr marL="0" indent="914400" algn="ctr" defTabSz="821531">
              <a:lnSpc>
                <a:spcPct val="100000"/>
              </a:lnSpc>
              <a:spcBef>
                <a:spcPts val="0"/>
              </a:spcBef>
              <a:buSzTx/>
              <a:buFontTx/>
              <a:buNone/>
              <a:defRPr sz="44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60798"/>
          </a:xfrm>
          <a:prstGeom prst="rect">
            <a:avLst/>
          </a:prstGeom>
        </p:spPr>
        <p:txBody>
          <a:bodyPr lIns="71437" tIns="71437" rIns="71437" bIns="71437">
            <a:spAutoFit/>
          </a:bodyPr>
          <a:lstStyle>
            <a:lvl1pPr marL="0" indent="0" algn="ctr" defTabSz="821531">
              <a:lnSpc>
                <a:spcPct val="100000"/>
              </a:lnSpc>
              <a:spcBef>
                <a:spcPts val="0"/>
              </a:spcBef>
              <a:buSzTx/>
              <a:buFontTx/>
              <a:buNone/>
              <a:defRPr sz="3200">
                <a:latin typeface="+mn-lt"/>
                <a:ea typeface="+mn-ea"/>
                <a:cs typeface="+mn-cs"/>
                <a:sym typeface="Helvetica Light"/>
              </a:defRPr>
            </a:lvl1pPr>
          </a:lstStyle>
          <a:p>
            <a:r>
              <a:t>–Johnny Appleseed</a:t>
            </a:r>
          </a:p>
        </p:txBody>
      </p:sp>
      <p:sp>
        <p:nvSpPr>
          <p:cNvPr id="94" name="Shape 94"/>
          <p:cNvSpPr>
            <a:spLocks noGrp="1"/>
          </p:cNvSpPr>
          <p:nvPr>
            <p:ph type="body" sz="quarter" idx="14"/>
          </p:nvPr>
        </p:nvSpPr>
        <p:spPr>
          <a:xfrm>
            <a:off x="4833937" y="6000353"/>
            <a:ext cx="14716126" cy="965201"/>
          </a:xfrm>
          <a:prstGeom prst="rect">
            <a:avLst/>
          </a:prstGeom>
        </p:spPr>
        <p:txBody>
          <a:bodyPr lIns="71437" tIns="71437" rIns="71437" bIns="71437" anchor="ctr">
            <a:spAutoFit/>
          </a:bodyPr>
          <a:lstStyle>
            <a:lvl1pPr marL="0" indent="0" algn="ctr" defTabSz="821531">
              <a:lnSpc>
                <a:spcPct val="100000"/>
              </a:lnSpc>
              <a:spcBef>
                <a:spcPts val="0"/>
              </a:spcBef>
              <a:buSzTx/>
              <a:buFontTx/>
              <a:buNone/>
              <a:defRPr sz="5200">
                <a:latin typeface="+mn-lt"/>
                <a:ea typeface="+mn-ea"/>
                <a:cs typeface="+mn-cs"/>
                <a:sym typeface="Helvetica Light"/>
              </a:defRPr>
            </a:lvl1pPr>
          </a:lstStyle>
          <a:p>
            <a:r>
              <a:t>“Type a quote here.” </a:t>
            </a:r>
          </a:p>
        </p:txBody>
      </p:sp>
      <p:sp>
        <p:nvSpPr>
          <p:cNvPr id="95" name="Shape 95"/>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0431" cy="13716000"/>
          </a:xfrm>
          <a:prstGeom prst="rect">
            <a:avLst/>
          </a:prstGeom>
        </p:spPr>
        <p:txBody>
          <a:bodyPr tIns="45719" bIns="45719">
            <a:noAutofit/>
          </a:bodyPr>
          <a:lstStyle/>
          <a:p>
            <a:endParaRPr/>
          </a:p>
        </p:txBody>
      </p:sp>
      <p:sp>
        <p:nvSpPr>
          <p:cNvPr id="103" name="Shape 103"/>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Shape 117"/>
          <p:cNvSpPr>
            <a:spLocks noGrp="1"/>
          </p:cNvSpPr>
          <p:nvPr>
            <p:ph type="title"/>
          </p:nvPr>
        </p:nvSpPr>
        <p:spPr>
          <a:xfrm>
            <a:off x="4387453" y="6511"/>
            <a:ext cx="15609094" cy="2434178"/>
          </a:xfrm>
          <a:prstGeom prst="rect">
            <a:avLst/>
          </a:prstGeom>
        </p:spPr>
        <p:txBody>
          <a:bodyPr lIns="71437" tIns="71437" rIns="71437" bIns="71437"/>
          <a:lstStyle>
            <a:lvl1pPr algn="ctr">
              <a:lnSpc>
                <a:spcPct val="100000"/>
              </a:lnSpc>
              <a:defRPr sz="8600">
                <a:latin typeface="+mj-lt"/>
                <a:ea typeface="+mj-ea"/>
                <a:cs typeface="+mj-cs"/>
                <a:sym typeface="Calibri"/>
              </a:defRPr>
            </a:lvl1pPr>
          </a:lstStyle>
          <a:p>
            <a:r>
              <a:t>Title Text</a:t>
            </a:r>
          </a:p>
        </p:txBody>
      </p:sp>
      <p:sp>
        <p:nvSpPr>
          <p:cNvPr id="118" name="Shape 118"/>
          <p:cNvSpPr>
            <a:spLocks noGrp="1"/>
          </p:cNvSpPr>
          <p:nvPr>
            <p:ph type="body" idx="1"/>
          </p:nvPr>
        </p:nvSpPr>
        <p:spPr>
          <a:xfrm>
            <a:off x="4387453" y="2228422"/>
            <a:ext cx="15609094" cy="10273141"/>
          </a:xfrm>
          <a:prstGeom prst="rect">
            <a:avLst/>
          </a:prstGeom>
        </p:spPr>
        <p:txBody>
          <a:bodyPr lIns="71437" tIns="71437" rIns="71437" bIns="71437" anchor="ctr"/>
          <a:lstStyle>
            <a:lvl1pPr marL="617361" indent="-617361" defTabSz="821531">
              <a:lnSpc>
                <a:spcPct val="100000"/>
              </a:lnSpc>
              <a:spcBef>
                <a:spcPts val="5900"/>
              </a:spcBef>
              <a:buSzPct val="75000"/>
              <a:buFontTx/>
              <a:defRPr sz="5000">
                <a:latin typeface="+mn-lt"/>
                <a:ea typeface="+mn-ea"/>
                <a:cs typeface="+mn-cs"/>
                <a:sym typeface="Helvetica Light"/>
              </a:defRPr>
            </a:lvl1pPr>
            <a:lvl2pPr marL="1061861" indent="-617361" defTabSz="821531">
              <a:lnSpc>
                <a:spcPct val="100000"/>
              </a:lnSpc>
              <a:spcBef>
                <a:spcPts val="5900"/>
              </a:spcBef>
              <a:buSzPct val="75000"/>
              <a:buFontTx/>
              <a:defRPr sz="5000">
                <a:latin typeface="+mn-lt"/>
                <a:ea typeface="+mn-ea"/>
                <a:cs typeface="+mn-cs"/>
                <a:sym typeface="Helvetica Light"/>
              </a:defRPr>
            </a:lvl2pPr>
            <a:lvl3pPr marL="1506361" indent="-617361" defTabSz="821531">
              <a:lnSpc>
                <a:spcPct val="100000"/>
              </a:lnSpc>
              <a:spcBef>
                <a:spcPts val="5900"/>
              </a:spcBef>
              <a:buSzPct val="75000"/>
              <a:buFontTx/>
              <a:defRPr sz="5000">
                <a:latin typeface="+mn-lt"/>
                <a:ea typeface="+mn-ea"/>
                <a:cs typeface="+mn-cs"/>
                <a:sym typeface="Helvetica Light"/>
              </a:defRPr>
            </a:lvl3pPr>
            <a:lvl4pPr marL="1950861" indent="-617361" defTabSz="821531">
              <a:lnSpc>
                <a:spcPct val="100000"/>
              </a:lnSpc>
              <a:spcBef>
                <a:spcPts val="5900"/>
              </a:spcBef>
              <a:buSzPct val="75000"/>
              <a:buFontTx/>
              <a:defRPr sz="5000">
                <a:latin typeface="+mn-lt"/>
                <a:ea typeface="+mn-ea"/>
                <a:cs typeface="+mn-cs"/>
                <a:sym typeface="Helvetica Light"/>
              </a:defRPr>
            </a:lvl4pPr>
            <a:lvl5pPr marL="2395361" indent="-617361" defTabSz="821531">
              <a:lnSpc>
                <a:spcPct val="100000"/>
              </a:lnSpc>
              <a:spcBef>
                <a:spcPts val="5900"/>
              </a:spcBef>
              <a:buSzPct val="75000"/>
              <a:buFontTx/>
              <a:defRPr sz="50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 und Inhalt">
    <p:spTree>
      <p:nvGrpSpPr>
        <p:cNvPr id="1" name=""/>
        <p:cNvGrpSpPr/>
        <p:nvPr/>
      </p:nvGrpSpPr>
      <p:grpSpPr>
        <a:xfrm>
          <a:off x="0" y="0"/>
          <a:ext cx="0" cy="0"/>
          <a:chOff x="0" y="0"/>
          <a:chExt cx="0" cy="0"/>
        </a:xfrm>
      </p:grpSpPr>
      <p:sp>
        <p:nvSpPr>
          <p:cNvPr id="126" name="Shape 126"/>
          <p:cNvSpPr>
            <a:spLocks noGrp="1"/>
          </p:cNvSpPr>
          <p:nvPr>
            <p:ph type="title"/>
          </p:nvPr>
        </p:nvSpPr>
        <p:spPr>
          <a:xfrm>
            <a:off x="3962399" y="549275"/>
            <a:ext cx="16459202" cy="2286001"/>
          </a:xfrm>
          <a:prstGeom prst="rect">
            <a:avLst/>
          </a:prstGeom>
        </p:spPr>
        <p:txBody>
          <a:bodyPr/>
          <a:lstStyle>
            <a:lvl1pPr algn="ctr">
              <a:lnSpc>
                <a:spcPct val="100000"/>
              </a:lnSpc>
              <a:defRPr sz="8600">
                <a:latin typeface="+mj-lt"/>
                <a:ea typeface="+mj-ea"/>
                <a:cs typeface="+mj-cs"/>
                <a:sym typeface="Calibri"/>
              </a:defRPr>
            </a:lvl1pPr>
          </a:lstStyle>
          <a:p>
            <a:r>
              <a:t>Title Text</a:t>
            </a:r>
          </a:p>
        </p:txBody>
      </p:sp>
      <p:sp>
        <p:nvSpPr>
          <p:cNvPr id="127" name="Shape 127"/>
          <p:cNvSpPr>
            <a:spLocks noGrp="1"/>
          </p:cNvSpPr>
          <p:nvPr>
            <p:ph type="body" idx="1"/>
          </p:nvPr>
        </p:nvSpPr>
        <p:spPr>
          <a:xfrm>
            <a:off x="3962399" y="3200399"/>
            <a:ext cx="16459202" cy="9051927"/>
          </a:xfrm>
          <a:prstGeom prst="rect">
            <a:avLst/>
          </a:prstGeom>
        </p:spPr>
        <p:txBody>
          <a:bodyPr/>
          <a:lstStyle>
            <a:lvl1pPr marL="642937" indent="-642937">
              <a:lnSpc>
                <a:spcPct val="100000"/>
              </a:lnSpc>
              <a:spcBef>
                <a:spcPts val="1500"/>
              </a:spcBef>
              <a:defRPr sz="6000"/>
            </a:lvl1pPr>
            <a:lvl2pPr marL="1069521" indent="-612321">
              <a:lnSpc>
                <a:spcPct val="100000"/>
              </a:lnSpc>
              <a:spcBef>
                <a:spcPts val="1500"/>
              </a:spcBef>
              <a:buChar char="–"/>
              <a:defRPr sz="6000"/>
            </a:lvl2pPr>
            <a:lvl3pPr marL="1485900" indent="-571500">
              <a:lnSpc>
                <a:spcPct val="100000"/>
              </a:lnSpc>
              <a:spcBef>
                <a:spcPts val="1500"/>
              </a:spcBef>
              <a:defRPr sz="6000"/>
            </a:lvl3pPr>
            <a:lvl4pPr marL="2057400" indent="-685800">
              <a:lnSpc>
                <a:spcPct val="100000"/>
              </a:lnSpc>
              <a:spcBef>
                <a:spcPts val="1500"/>
              </a:spcBef>
              <a:buChar char="–"/>
              <a:defRPr sz="6000"/>
            </a:lvl4pPr>
            <a:lvl5pPr marL="2514600" indent="-685800">
              <a:lnSpc>
                <a:spcPct val="100000"/>
              </a:lnSpc>
              <a:spcBef>
                <a:spcPts val="1500"/>
              </a:spcBef>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19942800" y="12814935"/>
            <a:ext cx="478801" cy="525781"/>
          </a:xfrm>
          <a:prstGeom prst="rect">
            <a:avLst/>
          </a:prstGeom>
        </p:spPr>
        <p:txBody>
          <a:bodyPr/>
          <a:lstStyle>
            <a:lvl1pPr>
              <a:defRPr sz="2200"/>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r>
              <a:t>Title Text</a:t>
            </a:r>
          </a:p>
        </p:txBody>
      </p:sp>
      <p:sp>
        <p:nvSpPr>
          <p:cNvPr id="136" name="Shape 13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halt 1-spaltig">
    <p:spTree>
      <p:nvGrpSpPr>
        <p:cNvPr id="1" name=""/>
        <p:cNvGrpSpPr/>
        <p:nvPr/>
      </p:nvGrpSpPr>
      <p:grpSpPr>
        <a:xfrm>
          <a:off x="0" y="0"/>
          <a:ext cx="0" cy="0"/>
          <a:chOff x="0" y="0"/>
          <a:chExt cx="0" cy="0"/>
        </a:xfrm>
      </p:grpSpPr>
      <p:sp>
        <p:nvSpPr>
          <p:cNvPr id="144" name="Shape 144"/>
          <p:cNvSpPr>
            <a:spLocks noGrp="1"/>
          </p:cNvSpPr>
          <p:nvPr>
            <p:ph type="body" idx="1"/>
          </p:nvPr>
        </p:nvSpPr>
        <p:spPr>
          <a:xfrm>
            <a:off x="863600" y="4048128"/>
            <a:ext cx="22656800" cy="84200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
        <p:nvSpPr>
          <p:cNvPr id="146" name="Shape 146"/>
          <p:cNvSpPr>
            <a:spLocks noGrp="1"/>
          </p:cNvSpPr>
          <p:nvPr>
            <p:ph type="title"/>
          </p:nvPr>
        </p:nvSpPr>
        <p:spPr>
          <a:prstGeom prst="rect">
            <a:avLst/>
          </a:prstGeom>
          <a:solidFill>
            <a:srgbClr val="FFFFFF"/>
          </a:solidFill>
        </p:spPr>
        <p:txBody>
          <a:bodyPr/>
          <a:lstStyle/>
          <a:p>
            <a:r>
              <a:t>Title Text</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07210" y="892968"/>
            <a:ext cx="13751720" cy="8322470"/>
          </a:xfrm>
          <a:prstGeom prst="rect">
            <a:avLst/>
          </a:prstGeom>
        </p:spPr>
        <p:txBody>
          <a:bodyPr tIns="45719" bIns="45719">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lIns="71437" tIns="71437" rIns="71437" bIns="71437" anchor="b"/>
          <a:lstStyle>
            <a:lvl1pPr algn="ctr">
              <a:lnSpc>
                <a:spcPct val="100000"/>
              </a:lnSpc>
              <a:defRPr sz="8600">
                <a:latin typeface="+mj-lt"/>
                <a:ea typeface="+mj-ea"/>
                <a:cs typeface="+mj-cs"/>
                <a:sym typeface="Calibri"/>
              </a:defRPr>
            </a:lvl1pPr>
          </a:lstStyle>
          <a:p>
            <a:r>
              <a:t>Title Text</a:t>
            </a:r>
          </a:p>
        </p:txBody>
      </p:sp>
      <p:sp>
        <p:nvSpPr>
          <p:cNvPr id="22" name="Shape 22"/>
          <p:cNvSpPr>
            <a:spLocks noGrp="1"/>
          </p:cNvSpPr>
          <p:nvPr>
            <p:ph type="body" sz="quarter" idx="1"/>
          </p:nvPr>
        </p:nvSpPr>
        <p:spPr>
          <a:xfrm>
            <a:off x="4833937" y="11519296"/>
            <a:ext cx="14716126" cy="1589486"/>
          </a:xfrm>
          <a:prstGeom prst="rect">
            <a:avLst/>
          </a:prstGeom>
        </p:spPr>
        <p:txBody>
          <a:bodyPr lIns="71437" tIns="71437" rIns="71437" bIns="71437"/>
          <a:lstStyle>
            <a:lvl1pPr marL="0" indent="0" algn="ctr" defTabSz="821531">
              <a:lnSpc>
                <a:spcPct val="100000"/>
              </a:lnSpc>
              <a:spcBef>
                <a:spcPts val="0"/>
              </a:spcBef>
              <a:buSzTx/>
              <a:buFontTx/>
              <a:buNone/>
              <a:defRPr sz="4400">
                <a:latin typeface="+mn-lt"/>
                <a:ea typeface="+mn-ea"/>
                <a:cs typeface="+mn-cs"/>
                <a:sym typeface="Helvetica Light"/>
              </a:defRPr>
            </a:lvl1pPr>
            <a:lvl2pPr marL="0" indent="228600" algn="ctr" defTabSz="821531">
              <a:lnSpc>
                <a:spcPct val="100000"/>
              </a:lnSpc>
              <a:spcBef>
                <a:spcPts val="0"/>
              </a:spcBef>
              <a:buSzTx/>
              <a:buFontTx/>
              <a:buNone/>
              <a:defRPr sz="4400">
                <a:latin typeface="+mn-lt"/>
                <a:ea typeface="+mn-ea"/>
                <a:cs typeface="+mn-cs"/>
                <a:sym typeface="Helvetica Light"/>
              </a:defRPr>
            </a:lvl2pPr>
            <a:lvl3pPr marL="0" indent="457200" algn="ctr" defTabSz="821531">
              <a:lnSpc>
                <a:spcPct val="100000"/>
              </a:lnSpc>
              <a:spcBef>
                <a:spcPts val="0"/>
              </a:spcBef>
              <a:buSzTx/>
              <a:buFontTx/>
              <a:buNone/>
              <a:defRPr sz="4400">
                <a:latin typeface="+mn-lt"/>
                <a:ea typeface="+mn-ea"/>
                <a:cs typeface="+mn-cs"/>
                <a:sym typeface="Helvetica Light"/>
              </a:defRPr>
            </a:lvl3pPr>
            <a:lvl4pPr marL="0" indent="685800" algn="ctr" defTabSz="821531">
              <a:lnSpc>
                <a:spcPct val="100000"/>
              </a:lnSpc>
              <a:spcBef>
                <a:spcPts val="0"/>
              </a:spcBef>
              <a:buSzTx/>
              <a:buFontTx/>
              <a:buNone/>
              <a:defRPr sz="4400">
                <a:latin typeface="+mn-lt"/>
                <a:ea typeface="+mn-ea"/>
                <a:cs typeface="+mn-cs"/>
                <a:sym typeface="Helvetica Light"/>
              </a:defRPr>
            </a:lvl4pPr>
            <a:lvl5pPr marL="0" indent="914400" algn="ctr" defTabSz="821531">
              <a:lnSpc>
                <a:spcPct val="100000"/>
              </a:lnSpc>
              <a:spcBef>
                <a:spcPts val="0"/>
              </a:spcBef>
              <a:buSzTx/>
              <a:buFontTx/>
              <a:buNone/>
              <a:defRPr sz="44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11935814" y="13001625"/>
            <a:ext cx="494513" cy="511175"/>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lIns="71437" tIns="71437" rIns="71437" bIns="71437"/>
          <a:lstStyle>
            <a:lvl1pPr algn="ctr">
              <a:lnSpc>
                <a:spcPct val="100000"/>
              </a:lnSpc>
              <a:defRPr sz="8600">
                <a:latin typeface="+mj-lt"/>
                <a:ea typeface="+mj-ea"/>
                <a:cs typeface="+mj-cs"/>
                <a:sym typeface="Calibri"/>
              </a:defRPr>
            </a:lvl1pPr>
          </a:lstStyle>
          <a:p>
            <a:r>
              <a:t>Title Text</a:t>
            </a:r>
          </a:p>
        </p:txBody>
      </p:sp>
      <p:sp>
        <p:nvSpPr>
          <p:cNvPr id="31" name="Shape 31"/>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72876"/>
          </a:xfrm>
          <a:prstGeom prst="rect">
            <a:avLst/>
          </a:prstGeom>
        </p:spPr>
        <p:txBody>
          <a:bodyPr tIns="45719" bIns="45719">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lIns="71437" tIns="71437" rIns="71437" bIns="71437" anchor="b"/>
          <a:lstStyle>
            <a:lvl1pPr algn="ctr" defTabSz="821531">
              <a:lnSpc>
                <a:spcPct val="100000"/>
              </a:lnSpc>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4387453" y="6697265"/>
            <a:ext cx="7500938" cy="5768579"/>
          </a:xfrm>
          <a:prstGeom prst="rect">
            <a:avLst/>
          </a:prstGeom>
        </p:spPr>
        <p:txBody>
          <a:bodyPr lIns="71437" tIns="71437" rIns="71437" bIns="71437"/>
          <a:lstStyle>
            <a:lvl1pPr marL="0" indent="0" algn="ctr" defTabSz="821531">
              <a:lnSpc>
                <a:spcPct val="100000"/>
              </a:lnSpc>
              <a:spcBef>
                <a:spcPts val="0"/>
              </a:spcBef>
              <a:buSzTx/>
              <a:buFontTx/>
              <a:buNone/>
              <a:defRPr sz="4400">
                <a:latin typeface="+mn-lt"/>
                <a:ea typeface="+mn-ea"/>
                <a:cs typeface="+mn-cs"/>
                <a:sym typeface="Helvetica Light"/>
              </a:defRPr>
            </a:lvl1pPr>
            <a:lvl2pPr marL="0" indent="228600" algn="ctr" defTabSz="821531">
              <a:lnSpc>
                <a:spcPct val="100000"/>
              </a:lnSpc>
              <a:spcBef>
                <a:spcPts val="0"/>
              </a:spcBef>
              <a:buSzTx/>
              <a:buFontTx/>
              <a:buNone/>
              <a:defRPr sz="4400">
                <a:latin typeface="+mn-lt"/>
                <a:ea typeface="+mn-ea"/>
                <a:cs typeface="+mn-cs"/>
                <a:sym typeface="Helvetica Light"/>
              </a:defRPr>
            </a:lvl2pPr>
            <a:lvl3pPr marL="0" indent="457200" algn="ctr" defTabSz="821531">
              <a:lnSpc>
                <a:spcPct val="100000"/>
              </a:lnSpc>
              <a:spcBef>
                <a:spcPts val="0"/>
              </a:spcBef>
              <a:buSzTx/>
              <a:buFontTx/>
              <a:buNone/>
              <a:defRPr sz="4400">
                <a:latin typeface="+mn-lt"/>
                <a:ea typeface="+mn-ea"/>
                <a:cs typeface="+mn-cs"/>
                <a:sym typeface="Helvetica Light"/>
              </a:defRPr>
            </a:lvl3pPr>
            <a:lvl4pPr marL="0" indent="685800" algn="ctr" defTabSz="821531">
              <a:lnSpc>
                <a:spcPct val="100000"/>
              </a:lnSpc>
              <a:spcBef>
                <a:spcPts val="0"/>
              </a:spcBef>
              <a:buSzTx/>
              <a:buFontTx/>
              <a:buNone/>
              <a:defRPr sz="4400">
                <a:latin typeface="+mn-lt"/>
                <a:ea typeface="+mn-ea"/>
                <a:cs typeface="+mn-cs"/>
                <a:sym typeface="Helvetica Light"/>
              </a:defRPr>
            </a:lvl4pPr>
            <a:lvl5pPr marL="0" indent="914400" algn="ctr" defTabSz="821531">
              <a:lnSpc>
                <a:spcPct val="100000"/>
              </a:lnSpc>
              <a:spcBef>
                <a:spcPts val="0"/>
              </a:spcBef>
              <a:buSzTx/>
              <a:buFontTx/>
              <a:buNone/>
              <a:defRPr sz="44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xfrm>
            <a:off x="4387453" y="625078"/>
            <a:ext cx="15609094" cy="3036094"/>
          </a:xfrm>
          <a:prstGeom prst="rect">
            <a:avLst/>
          </a:prstGeom>
        </p:spPr>
        <p:txBody>
          <a:bodyPr lIns="71437" tIns="71437" rIns="71437" bIns="71437"/>
          <a:lstStyle>
            <a:lvl1pPr algn="ctr">
              <a:lnSpc>
                <a:spcPct val="100000"/>
              </a:lnSpc>
              <a:defRPr sz="8600">
                <a:latin typeface="+mj-lt"/>
                <a:ea typeface="+mj-ea"/>
                <a:cs typeface="+mj-cs"/>
                <a:sym typeface="Calibri"/>
              </a:defRPr>
            </a:lvl1pPr>
          </a:lstStyle>
          <a:p>
            <a:r>
              <a:t>Title Text</a:t>
            </a:r>
          </a:p>
        </p:txBody>
      </p:sp>
      <p:sp>
        <p:nvSpPr>
          <p:cNvPr id="49" name="Shape 49"/>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xfrm>
            <a:off x="4387453" y="625078"/>
            <a:ext cx="15609094" cy="3036094"/>
          </a:xfrm>
          <a:prstGeom prst="rect">
            <a:avLst/>
          </a:prstGeom>
        </p:spPr>
        <p:txBody>
          <a:bodyPr lIns="71437" tIns="71437" rIns="71437" bIns="71437"/>
          <a:lstStyle>
            <a:lvl1pPr algn="ctr">
              <a:lnSpc>
                <a:spcPct val="100000"/>
              </a:lnSpc>
              <a:defRPr sz="8600">
                <a:latin typeface="+mj-lt"/>
                <a:ea typeface="+mj-ea"/>
                <a:cs typeface="+mj-cs"/>
                <a:sym typeface="Calibri"/>
              </a:defRPr>
            </a:lvl1pPr>
          </a:lstStyle>
          <a:p>
            <a:r>
              <a:t>Title Text</a:t>
            </a:r>
          </a:p>
        </p:txBody>
      </p:sp>
      <p:sp>
        <p:nvSpPr>
          <p:cNvPr id="57" name="Shape 57"/>
          <p:cNvSpPr>
            <a:spLocks noGrp="1"/>
          </p:cNvSpPr>
          <p:nvPr>
            <p:ph type="body" idx="1"/>
          </p:nvPr>
        </p:nvSpPr>
        <p:spPr>
          <a:xfrm>
            <a:off x="4387453" y="3661171"/>
            <a:ext cx="15609094" cy="8840392"/>
          </a:xfrm>
          <a:prstGeom prst="rect">
            <a:avLst/>
          </a:prstGeom>
        </p:spPr>
        <p:txBody>
          <a:bodyPr lIns="71437" tIns="71437" rIns="71437" bIns="71437" anchor="ctr"/>
          <a:lstStyle>
            <a:lvl1pPr marL="617361" indent="-617361" defTabSz="821531">
              <a:lnSpc>
                <a:spcPct val="100000"/>
              </a:lnSpc>
              <a:spcBef>
                <a:spcPts val="5900"/>
              </a:spcBef>
              <a:buSzPct val="75000"/>
              <a:buFontTx/>
              <a:defRPr sz="5000">
                <a:latin typeface="+mn-lt"/>
                <a:ea typeface="+mn-ea"/>
                <a:cs typeface="+mn-cs"/>
                <a:sym typeface="Helvetica Light"/>
              </a:defRPr>
            </a:lvl1pPr>
            <a:lvl2pPr marL="1061861" indent="-617361" defTabSz="821531">
              <a:lnSpc>
                <a:spcPct val="100000"/>
              </a:lnSpc>
              <a:spcBef>
                <a:spcPts val="5900"/>
              </a:spcBef>
              <a:buSzPct val="75000"/>
              <a:buFontTx/>
              <a:defRPr sz="5000">
                <a:latin typeface="+mn-lt"/>
                <a:ea typeface="+mn-ea"/>
                <a:cs typeface="+mn-cs"/>
                <a:sym typeface="Helvetica Light"/>
              </a:defRPr>
            </a:lvl2pPr>
            <a:lvl3pPr marL="1506361" indent="-617361" defTabSz="821531">
              <a:lnSpc>
                <a:spcPct val="100000"/>
              </a:lnSpc>
              <a:spcBef>
                <a:spcPts val="5900"/>
              </a:spcBef>
              <a:buSzPct val="75000"/>
              <a:buFontTx/>
              <a:defRPr sz="5000">
                <a:latin typeface="+mn-lt"/>
                <a:ea typeface="+mn-ea"/>
                <a:cs typeface="+mn-cs"/>
                <a:sym typeface="Helvetica Light"/>
              </a:defRPr>
            </a:lvl3pPr>
            <a:lvl4pPr marL="1950861" indent="-617361" defTabSz="821531">
              <a:lnSpc>
                <a:spcPct val="100000"/>
              </a:lnSpc>
              <a:spcBef>
                <a:spcPts val="5900"/>
              </a:spcBef>
              <a:buSzPct val="75000"/>
              <a:buFontTx/>
              <a:defRPr sz="5000">
                <a:latin typeface="+mn-lt"/>
                <a:ea typeface="+mn-ea"/>
                <a:cs typeface="+mn-cs"/>
                <a:sym typeface="Helvetica Light"/>
              </a:defRPr>
            </a:lvl4pPr>
            <a:lvl5pPr marL="2395361" indent="-617361" defTabSz="821531">
              <a:lnSpc>
                <a:spcPct val="100000"/>
              </a:lnSpc>
              <a:spcBef>
                <a:spcPts val="5900"/>
              </a:spcBef>
              <a:buSzPct val="75000"/>
              <a:buFontTx/>
              <a:defRPr sz="50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A6AAA9"/>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38" cy="8840392"/>
          </a:xfrm>
          <a:prstGeom prst="rect">
            <a:avLst/>
          </a:prstGeom>
        </p:spPr>
        <p:txBody>
          <a:bodyPr tIns="45719" bIns="45719">
            <a:noAutofit/>
          </a:bodyPr>
          <a:lstStyle/>
          <a:p>
            <a:endParaRPr/>
          </a:p>
        </p:txBody>
      </p:sp>
      <p:sp>
        <p:nvSpPr>
          <p:cNvPr id="66" name="Shape 66"/>
          <p:cNvSpPr>
            <a:spLocks noGrp="1"/>
          </p:cNvSpPr>
          <p:nvPr>
            <p:ph type="title"/>
          </p:nvPr>
        </p:nvSpPr>
        <p:spPr>
          <a:xfrm>
            <a:off x="4387453" y="625078"/>
            <a:ext cx="15609094" cy="3036094"/>
          </a:xfrm>
          <a:prstGeom prst="rect">
            <a:avLst/>
          </a:prstGeom>
        </p:spPr>
        <p:txBody>
          <a:bodyPr lIns="71437" tIns="71437" rIns="71437" bIns="71437"/>
          <a:lstStyle>
            <a:lvl1pPr algn="ctr">
              <a:lnSpc>
                <a:spcPct val="100000"/>
              </a:lnSpc>
              <a:defRPr sz="8600">
                <a:latin typeface="+mj-lt"/>
                <a:ea typeface="+mj-ea"/>
                <a:cs typeface="+mj-cs"/>
                <a:sym typeface="Calibri"/>
              </a:defRPr>
            </a:lvl1pPr>
          </a:lstStyle>
          <a:p>
            <a:r>
              <a:t>Title Text</a:t>
            </a:r>
          </a:p>
        </p:txBody>
      </p:sp>
      <p:sp>
        <p:nvSpPr>
          <p:cNvPr id="67" name="Shape 67"/>
          <p:cNvSpPr>
            <a:spLocks noGrp="1"/>
          </p:cNvSpPr>
          <p:nvPr>
            <p:ph type="body" sz="quarter" idx="1"/>
          </p:nvPr>
        </p:nvSpPr>
        <p:spPr>
          <a:xfrm>
            <a:off x="4387453" y="3661171"/>
            <a:ext cx="7500938" cy="8840392"/>
          </a:xfrm>
          <a:prstGeom prst="rect">
            <a:avLst/>
          </a:prstGeom>
        </p:spPr>
        <p:txBody>
          <a:bodyPr lIns="71437" tIns="71437" rIns="71437" bIns="71437" anchor="ctr"/>
          <a:lstStyle>
            <a:lvl1pPr marL="465364" indent="-465364" defTabSz="821531">
              <a:lnSpc>
                <a:spcPct val="100000"/>
              </a:lnSpc>
              <a:spcBef>
                <a:spcPts val="4500"/>
              </a:spcBef>
              <a:buSzPct val="75000"/>
              <a:buFontTx/>
              <a:defRPr sz="3800">
                <a:latin typeface="+mn-lt"/>
                <a:ea typeface="+mn-ea"/>
                <a:cs typeface="+mn-cs"/>
                <a:sym typeface="Helvetica Light"/>
              </a:defRPr>
            </a:lvl1pPr>
            <a:lvl2pPr marL="808264" indent="-465364" defTabSz="821531">
              <a:lnSpc>
                <a:spcPct val="100000"/>
              </a:lnSpc>
              <a:spcBef>
                <a:spcPts val="4500"/>
              </a:spcBef>
              <a:buSzPct val="75000"/>
              <a:buFontTx/>
              <a:defRPr sz="3800">
                <a:latin typeface="+mn-lt"/>
                <a:ea typeface="+mn-ea"/>
                <a:cs typeface="+mn-cs"/>
                <a:sym typeface="Helvetica Light"/>
              </a:defRPr>
            </a:lvl2pPr>
            <a:lvl3pPr marL="1151164" indent="-465364" defTabSz="821531">
              <a:lnSpc>
                <a:spcPct val="100000"/>
              </a:lnSpc>
              <a:spcBef>
                <a:spcPts val="4500"/>
              </a:spcBef>
              <a:buSzPct val="75000"/>
              <a:buFontTx/>
              <a:defRPr sz="3800">
                <a:latin typeface="+mn-lt"/>
                <a:ea typeface="+mn-ea"/>
                <a:cs typeface="+mn-cs"/>
                <a:sym typeface="Helvetica Light"/>
              </a:defRPr>
            </a:lvl3pPr>
            <a:lvl4pPr marL="1494064" indent="-465364" defTabSz="821531">
              <a:lnSpc>
                <a:spcPct val="100000"/>
              </a:lnSpc>
              <a:spcBef>
                <a:spcPts val="4500"/>
              </a:spcBef>
              <a:buSzPct val="75000"/>
              <a:buFontTx/>
              <a:defRPr sz="3800">
                <a:latin typeface="+mn-lt"/>
                <a:ea typeface="+mn-ea"/>
                <a:cs typeface="+mn-cs"/>
                <a:sym typeface="Helvetica Light"/>
              </a:defRPr>
            </a:lvl4pPr>
            <a:lvl5pPr marL="1836964" indent="-465364" defTabSz="821531">
              <a:lnSpc>
                <a:spcPct val="100000"/>
              </a:lnSpc>
              <a:spcBef>
                <a:spcPts val="4500"/>
              </a:spcBef>
              <a:buSzPct val="75000"/>
              <a:buFontTx/>
              <a:defRPr sz="38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lIns="71437" tIns="71437" rIns="71437" bIns="71437" anchor="ctr"/>
          <a:lstStyle>
            <a:lvl1pPr marL="617361" indent="-617361" defTabSz="821531">
              <a:lnSpc>
                <a:spcPct val="100000"/>
              </a:lnSpc>
              <a:spcBef>
                <a:spcPts val="5900"/>
              </a:spcBef>
              <a:buSzPct val="75000"/>
              <a:buFontTx/>
              <a:defRPr sz="5000">
                <a:latin typeface="+mn-lt"/>
                <a:ea typeface="+mn-ea"/>
                <a:cs typeface="+mn-cs"/>
                <a:sym typeface="Helvetica Light"/>
              </a:defRPr>
            </a:lvl1pPr>
            <a:lvl2pPr marL="1061861" indent="-617361" defTabSz="821531">
              <a:lnSpc>
                <a:spcPct val="100000"/>
              </a:lnSpc>
              <a:spcBef>
                <a:spcPts val="5900"/>
              </a:spcBef>
              <a:buSzPct val="75000"/>
              <a:buFontTx/>
              <a:defRPr sz="5000">
                <a:latin typeface="+mn-lt"/>
                <a:ea typeface="+mn-ea"/>
                <a:cs typeface="+mn-cs"/>
                <a:sym typeface="Helvetica Light"/>
              </a:defRPr>
            </a:lvl2pPr>
            <a:lvl3pPr marL="1506361" indent="-617361" defTabSz="821531">
              <a:lnSpc>
                <a:spcPct val="100000"/>
              </a:lnSpc>
              <a:spcBef>
                <a:spcPts val="5900"/>
              </a:spcBef>
              <a:buSzPct val="75000"/>
              <a:buFontTx/>
              <a:defRPr sz="5000">
                <a:latin typeface="+mn-lt"/>
                <a:ea typeface="+mn-ea"/>
                <a:cs typeface="+mn-cs"/>
                <a:sym typeface="Helvetica Light"/>
              </a:defRPr>
            </a:lvl3pPr>
            <a:lvl4pPr marL="1950861" indent="-617361" defTabSz="821531">
              <a:lnSpc>
                <a:spcPct val="100000"/>
              </a:lnSpc>
              <a:spcBef>
                <a:spcPts val="5900"/>
              </a:spcBef>
              <a:buSzPct val="75000"/>
              <a:buFontTx/>
              <a:defRPr sz="5000">
                <a:latin typeface="+mn-lt"/>
                <a:ea typeface="+mn-ea"/>
                <a:cs typeface="+mn-cs"/>
                <a:sym typeface="Helvetica Light"/>
              </a:defRPr>
            </a:lvl4pPr>
            <a:lvl5pPr marL="2395361" indent="-617361" defTabSz="821531">
              <a:lnSpc>
                <a:spcPct val="100000"/>
              </a:lnSpc>
              <a:spcBef>
                <a:spcPts val="5900"/>
              </a:spcBef>
              <a:buSzPct val="75000"/>
              <a:buFontTx/>
              <a:defRPr sz="50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4387453" y="1250156"/>
            <a:ext cx="7500938" cy="11215688"/>
          </a:xfrm>
          <a:prstGeom prst="rect">
            <a:avLst/>
          </a:prstGeom>
        </p:spPr>
        <p:txBody>
          <a:bodyPr tIns="45719" bIns="45719">
            <a:noAutofit/>
          </a:bodyPr>
          <a:lstStyle/>
          <a:p>
            <a:endParaRPr/>
          </a:p>
        </p:txBody>
      </p:sp>
      <p:sp>
        <p:nvSpPr>
          <p:cNvPr id="84" name="Shape 84"/>
          <p:cNvSpPr>
            <a:spLocks noGrp="1"/>
          </p:cNvSpPr>
          <p:nvPr>
            <p:ph type="pic" sz="quarter" idx="14"/>
          </p:nvPr>
        </p:nvSpPr>
        <p:spPr>
          <a:xfrm>
            <a:off x="12495609" y="7161609"/>
            <a:ext cx="7500938" cy="5304235"/>
          </a:xfrm>
          <a:prstGeom prst="rect">
            <a:avLst/>
          </a:prstGeom>
        </p:spPr>
        <p:txBody>
          <a:bodyPr tIns="45719" bIns="45719">
            <a:noAutofit/>
          </a:bodyPr>
          <a:lstStyle/>
          <a:p>
            <a:endParaRPr/>
          </a:p>
        </p:txBody>
      </p:sp>
      <p:sp>
        <p:nvSpPr>
          <p:cNvPr id="85" name="Shape 85"/>
          <p:cNvSpPr>
            <a:spLocks noGrp="1"/>
          </p:cNvSpPr>
          <p:nvPr>
            <p:ph type="pic" sz="quarter" idx="15"/>
          </p:nvPr>
        </p:nvSpPr>
        <p:spPr>
          <a:xfrm>
            <a:off x="12504353" y="1250156"/>
            <a:ext cx="7500939" cy="5304235"/>
          </a:xfrm>
          <a:prstGeom prst="rect">
            <a:avLst/>
          </a:prstGeom>
        </p:spPr>
        <p:txBody>
          <a:bodyPr tIns="45719" bIns="45719">
            <a:noAutofit/>
          </a:bodyPr>
          <a:lstStyle/>
          <a:p>
            <a:endParaRPr/>
          </a:p>
        </p:txBody>
      </p:sp>
      <p:sp>
        <p:nvSpPr>
          <p:cNvPr id="86" name="Shape 86"/>
          <p:cNvSpPr>
            <a:spLocks noGrp="1"/>
          </p:cNvSpPr>
          <p:nvPr>
            <p:ph type="sldNum" sz="quarter" idx="2"/>
          </p:nvPr>
        </p:nvSpPr>
        <p:spPr>
          <a:xfrm>
            <a:off x="11935814" y="13010554"/>
            <a:ext cx="494513" cy="511176"/>
          </a:xfrm>
          <a:prstGeom prst="rect">
            <a:avLst/>
          </a:prstGeom>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76400" y="730250"/>
            <a:ext cx="21031200" cy="2651126"/>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a:bodyPr>
          <a:lstStyle/>
          <a:p>
            <a:r>
              <a:t>Title Text</a:t>
            </a:r>
          </a:p>
        </p:txBody>
      </p:sp>
      <p:sp>
        <p:nvSpPr>
          <p:cNvPr id="3" name="Shape 3"/>
          <p:cNvSpPr>
            <a:spLocks noGrp="1"/>
          </p:cNvSpPr>
          <p:nvPr>
            <p:ph type="body" idx="1"/>
          </p:nvPr>
        </p:nvSpPr>
        <p:spPr>
          <a:xfrm>
            <a:off x="1676400" y="3651250"/>
            <a:ext cx="21031200" cy="8702676"/>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2203052" y="12802235"/>
            <a:ext cx="504548" cy="551181"/>
          </a:xfrm>
          <a:prstGeom prst="rect">
            <a:avLst/>
          </a:prstGeom>
          <a:ln w="12700">
            <a:miter lim="400000"/>
          </a:ln>
        </p:spPr>
        <p:txBody>
          <a:bodyPr wrap="none" tIns="91439" bIns="91439" anchor="ctr">
            <a:spAutoFit/>
          </a:bodyPr>
          <a:lstStyle>
            <a:lvl1pPr algn="r" defTabSz="1828800">
              <a:defRPr sz="24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182880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2pPr>
      <a:lvl3pPr marL="1554479" marR="0" indent="-640079"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j-lt"/>
          <a:ea typeface="+mj-ea"/>
          <a:cs typeface="+mj-cs"/>
          <a:sym typeface="Calibri"/>
        </a:defRPr>
      </a:lvl9pPr>
    </p:bodyStyle>
    <p:otherStyle>
      <a:lvl1pPr marL="0" marR="0" indent="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1pPr>
      <a:lvl2pPr marL="0" marR="0" indent="4572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2pPr>
      <a:lvl3pPr marL="0" marR="0" indent="9144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3pPr>
      <a:lvl4pPr marL="0" marR="0" indent="13716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4pPr>
      <a:lvl5pPr marL="0" marR="0" indent="18288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5pPr>
      <a:lvl6pPr marL="0" marR="0" indent="22860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6pPr>
      <a:lvl7pPr marL="0" marR="0" indent="27432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7pPr>
      <a:lvl8pPr marL="0" marR="0" indent="32004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8pPr>
      <a:lvl9pPr marL="0" marR="0" indent="3657600" algn="r" defTabSz="18288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jaimejim.github.io" TargetMode="External"/><Relationship Id="rId4"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t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tif"/></Relationships>
</file>

<file path=ppt/slides/_rels/slide5.xml.rels><?xml version="1.0" encoding="UTF-8" standalone="yes"?>
<Relationships xmlns="http://schemas.openxmlformats.org/package/2006/relationships"><Relationship Id="rId9" Type="http://schemas.openxmlformats.org/officeDocument/2006/relationships/image" Target="../media/image11.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png"/><Relationship Id="rId10" Type="http://schemas.openxmlformats.org/officeDocument/2006/relationships/image" Target="../media/image12.tif"/><Relationship Id="rId11" Type="http://schemas.openxmlformats.org/officeDocument/2006/relationships/image" Target="../media/image13.tif"/><Relationship Id="rId12" Type="http://schemas.openxmlformats.org/officeDocument/2006/relationships/image" Target="../media/image14.tif"/><Relationship Id="rId13" Type="http://schemas.openxmlformats.org/officeDocument/2006/relationships/image" Target="../media/image15.tif"/><Relationship Id="rId14" Type="http://schemas.openxmlformats.org/officeDocument/2006/relationships/image" Target="../media/image16.tif"/><Relationship Id="rId15" Type="http://schemas.openxmlformats.org/officeDocument/2006/relationships/image" Target="../media/image17.tif"/><Relationship Id="rId16" Type="http://schemas.openxmlformats.org/officeDocument/2006/relationships/image" Target="../media/image18.tif"/><Relationship Id="rId17" Type="http://schemas.openxmlformats.org/officeDocument/2006/relationships/image" Target="../media/image19.tif"/><Relationship Id="rId18" Type="http://schemas.openxmlformats.org/officeDocument/2006/relationships/image" Target="../media/image2.png"/><Relationship Id="rId19" Type="http://schemas.openxmlformats.org/officeDocument/2006/relationships/image" Target="../media/image20.tif"/><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 Id="rId8" Type="http://schemas.openxmlformats.org/officeDocument/2006/relationships/image" Target="../media/image10.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jpeg"/><Relationship Id="rId7" Type="http://schemas.openxmlformats.org/officeDocument/2006/relationships/image" Target="../media/image30.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subTitle" sz="quarter" idx="1"/>
          </p:nvPr>
        </p:nvSpPr>
        <p:spPr>
          <a:xfrm>
            <a:off x="3808477" y="7184046"/>
            <a:ext cx="15741586" cy="3936392"/>
          </a:xfrm>
          <a:prstGeom prst="rect">
            <a:avLst/>
          </a:prstGeom>
        </p:spPr>
        <p:txBody>
          <a:bodyPr/>
          <a:lstStyle/>
          <a:p>
            <a:pPr algn="l" defTabSz="698301">
              <a:defRPr sz="3570"/>
            </a:pPr>
            <a:endParaRPr/>
          </a:p>
          <a:p>
            <a:pPr algn="l" defTabSz="698301">
              <a:defRPr sz="3570"/>
            </a:pPr>
            <a:endParaRPr/>
          </a:p>
          <a:p>
            <a:pPr algn="l" defTabSz="698301">
              <a:defRPr sz="3570"/>
            </a:pPr>
            <a:endParaRPr/>
          </a:p>
          <a:p>
            <a:pPr algn="l" defTabSz="698301">
              <a:defRPr sz="3570"/>
            </a:pPr>
            <a:r>
              <a:t>Jaime Jiménez</a:t>
            </a:r>
          </a:p>
          <a:p>
            <a:pPr algn="l" defTabSz="698301">
              <a:defRPr sz="3570"/>
            </a:pPr>
            <a:r>
              <a:t>Senior Researcher SMN</a:t>
            </a:r>
          </a:p>
          <a:p>
            <a:pPr algn="l" defTabSz="698301">
              <a:defRPr sz="3570"/>
            </a:pPr>
            <a:endParaRPr/>
          </a:p>
        </p:txBody>
      </p:sp>
      <p:sp>
        <p:nvSpPr>
          <p:cNvPr id="156" name="Shape 156"/>
          <p:cNvSpPr/>
          <p:nvPr/>
        </p:nvSpPr>
        <p:spPr>
          <a:xfrm>
            <a:off x="3808477" y="11435953"/>
            <a:ext cx="15741586" cy="8096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lnSpcReduction="10000"/>
          </a:bodyPr>
          <a:lstStyle/>
          <a:p>
            <a:pPr algn="l">
              <a:defRPr sz="4400" i="1"/>
            </a:pPr>
            <a:r>
              <a:t>IoT Research Days - </a:t>
            </a:r>
            <a:r>
              <a:rPr sz="4200"/>
              <a:t>Oct 2016</a:t>
            </a:r>
          </a:p>
        </p:txBody>
      </p:sp>
      <p:pic>
        <p:nvPicPr>
          <p:cNvPr id="157" name="pasted-image.pdf"/>
          <p:cNvPicPr>
            <a:picLocks noChangeAspect="1"/>
          </p:cNvPicPr>
          <p:nvPr/>
        </p:nvPicPr>
        <p:blipFill>
          <a:blip r:embed="rId2">
            <a:extLst/>
          </a:blip>
          <a:stretch>
            <a:fillRect/>
          </a:stretch>
        </p:blipFill>
        <p:spPr>
          <a:xfrm>
            <a:off x="20916765" y="10428264"/>
            <a:ext cx="1794042" cy="1576067"/>
          </a:xfrm>
          <a:prstGeom prst="rect">
            <a:avLst/>
          </a:prstGeom>
          <a:ln w="12700">
            <a:miter lim="400000"/>
          </a:ln>
        </p:spPr>
      </p:pic>
      <p:sp>
        <p:nvSpPr>
          <p:cNvPr id="158" name="Shape 158"/>
          <p:cNvSpPr/>
          <p:nvPr/>
        </p:nvSpPr>
        <p:spPr>
          <a:xfrm>
            <a:off x="3717671" y="1702295"/>
            <a:ext cx="18275278" cy="51662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a:bodyPr>
          <a:lstStyle>
            <a:lvl1pPr algn="l">
              <a:lnSpc>
                <a:spcPct val="120000"/>
              </a:lnSpc>
              <a:defRPr sz="12800"/>
            </a:lvl1pPr>
          </a:lstStyle>
          <a:p>
            <a:r>
              <a:rPr dirty="0"/>
              <a:t>Semantic Interoperability for IoT </a:t>
            </a:r>
          </a:p>
        </p:txBody>
      </p:sp>
      <p:grpSp>
        <p:nvGrpSpPr>
          <p:cNvPr id="161" name="Group 161"/>
          <p:cNvGrpSpPr/>
          <p:nvPr/>
        </p:nvGrpSpPr>
        <p:grpSpPr>
          <a:xfrm>
            <a:off x="11566004" y="5430207"/>
            <a:ext cx="6447826" cy="4406784"/>
            <a:chOff x="0" y="0"/>
            <a:chExt cx="6447825" cy="4406783"/>
          </a:xfrm>
        </p:grpSpPr>
        <p:pic>
          <p:nvPicPr>
            <p:cNvPr id="159" name="Screen Shot 2016-10-11 at 16.37.31.png"/>
            <p:cNvPicPr>
              <a:picLocks noChangeAspect="1"/>
            </p:cNvPicPr>
            <p:nvPr/>
          </p:nvPicPr>
          <p:blipFill>
            <a:blip r:embed="rId3">
              <a:extLst/>
            </a:blip>
            <a:stretch>
              <a:fillRect/>
            </a:stretch>
          </p:blipFill>
          <p:spPr>
            <a:xfrm>
              <a:off x="0" y="0"/>
              <a:ext cx="6447826" cy="3961409"/>
            </a:xfrm>
            <a:prstGeom prst="rect">
              <a:avLst/>
            </a:prstGeom>
            <a:ln w="12700" cap="flat">
              <a:noFill/>
              <a:miter lim="400000"/>
            </a:ln>
            <a:effectLst/>
          </p:spPr>
        </p:pic>
        <p:sp>
          <p:nvSpPr>
            <p:cNvPr id="160" name="Shape 160"/>
            <p:cNvSpPr/>
            <p:nvPr/>
          </p:nvSpPr>
          <p:spPr>
            <a:xfrm>
              <a:off x="2603287" y="2996272"/>
              <a:ext cx="2239077" cy="1410511"/>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image7.jpg"/>
          <p:cNvPicPr>
            <a:picLocks noChangeAspect="1"/>
          </p:cNvPicPr>
          <p:nvPr/>
        </p:nvPicPr>
        <p:blipFill>
          <a:blip r:embed="rId3">
            <a:extLst/>
          </a:blip>
          <a:stretch>
            <a:fillRect/>
          </a:stretch>
        </p:blipFill>
        <p:spPr>
          <a:xfrm>
            <a:off x="18308670" y="6210158"/>
            <a:ext cx="3421371" cy="2231757"/>
          </a:xfrm>
          <a:prstGeom prst="rect">
            <a:avLst/>
          </a:prstGeom>
          <a:ln w="12700">
            <a:miter lim="400000"/>
          </a:ln>
        </p:spPr>
      </p:pic>
      <p:pic>
        <p:nvPicPr>
          <p:cNvPr id="237" name="image8.png" descr="https://upload.wikimedia.org/wikipedia/commons/3/32/Facebooklogo.png"/>
          <p:cNvPicPr>
            <a:picLocks noChangeAspect="1"/>
          </p:cNvPicPr>
          <p:nvPr/>
        </p:nvPicPr>
        <p:blipFill>
          <a:blip r:embed="rId4">
            <a:extLst/>
          </a:blip>
          <a:stretch>
            <a:fillRect/>
          </a:stretch>
        </p:blipFill>
        <p:spPr>
          <a:xfrm>
            <a:off x="18662073" y="2814225"/>
            <a:ext cx="3067968" cy="1153558"/>
          </a:xfrm>
          <a:prstGeom prst="rect">
            <a:avLst/>
          </a:prstGeom>
          <a:ln w="12700">
            <a:miter lim="400000"/>
          </a:ln>
        </p:spPr>
      </p:pic>
      <p:pic>
        <p:nvPicPr>
          <p:cNvPr id="238" name="image9.png" descr="http://www.chip.de/ii/3/4/8/4/1/7/6/8/Google_Maps_Logo-667ef4340093fa5f.png"/>
          <p:cNvPicPr>
            <a:picLocks noChangeAspect="1"/>
          </p:cNvPicPr>
          <p:nvPr/>
        </p:nvPicPr>
        <p:blipFill>
          <a:blip r:embed="rId5">
            <a:extLst/>
          </a:blip>
          <a:stretch>
            <a:fillRect/>
          </a:stretch>
        </p:blipFill>
        <p:spPr>
          <a:xfrm>
            <a:off x="18308670" y="8983126"/>
            <a:ext cx="2568429" cy="2568429"/>
          </a:xfrm>
          <a:prstGeom prst="rect">
            <a:avLst/>
          </a:prstGeom>
          <a:ln w="12700">
            <a:miter lim="400000"/>
          </a:ln>
        </p:spPr>
      </p:pic>
      <p:pic>
        <p:nvPicPr>
          <p:cNvPr id="241" name="image11.png"/>
          <p:cNvPicPr>
            <a:picLocks noChangeAspect="1"/>
          </p:cNvPicPr>
          <p:nvPr/>
        </p:nvPicPr>
        <p:blipFill>
          <a:blip r:embed="rId6">
            <a:extLst/>
          </a:blip>
          <a:stretch>
            <a:fillRect/>
          </a:stretch>
        </p:blipFill>
        <p:spPr>
          <a:xfrm>
            <a:off x="18308670" y="3535207"/>
            <a:ext cx="3980850" cy="2985637"/>
          </a:xfrm>
          <a:prstGeom prst="rect">
            <a:avLst/>
          </a:prstGeom>
          <a:ln w="12700">
            <a:miter lim="400000"/>
          </a:ln>
        </p:spPr>
      </p:pic>
      <p:sp>
        <p:nvSpPr>
          <p:cNvPr id="246" name="Shape 246"/>
          <p:cNvSpPr>
            <a:spLocks noGrp="1"/>
          </p:cNvSpPr>
          <p:nvPr>
            <p:ph type="sldNum" sz="quarter" idx="2"/>
          </p:nvPr>
        </p:nvSpPr>
        <p:spPr>
          <a:xfrm>
            <a:off x="11257736" y="12903834"/>
            <a:ext cx="350064" cy="5511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5" name="Shape 247"/>
          <p:cNvSpPr/>
          <p:nvPr/>
        </p:nvSpPr>
        <p:spPr>
          <a:xfrm rot="16200000">
            <a:off x="-2524400" y="6125725"/>
            <a:ext cx="9805221" cy="1046438"/>
          </a:xfrm>
          <a:prstGeom prst="rect">
            <a:avLst/>
          </a:prstGeom>
          <a:ln w="12700">
            <a:miter lim="400000"/>
          </a:ln>
          <a:extLst>
            <a:ext uri="{C572A759-6A51-4108-AA02-DFA0A04FC94B}">
              <ma14:wrappingTextBoxFlag xmlns:ma14="http://schemas.microsoft.com/office/mac/drawingml/2011/main" val="1"/>
            </a:ext>
          </a:extLst>
        </p:spPr>
        <p:txBody>
          <a:bodyPr wrap="square" tIns="91439" bIns="91439">
            <a:spAutoFit/>
          </a:bodyPr>
          <a:lstStyle>
            <a:lvl1pPr algn="l" defTabSz="1828800">
              <a:defRPr sz="5600">
                <a:latin typeface="+mj-lt"/>
                <a:ea typeface="+mj-ea"/>
                <a:cs typeface="+mj-cs"/>
                <a:sym typeface="Calibri"/>
              </a:defRPr>
            </a:lvl1pPr>
          </a:lstStyle>
          <a:p>
            <a:r>
              <a:rPr dirty="0">
                <a:latin typeface="+mn-lt"/>
              </a:rPr>
              <a:t>Internal microservice APIs</a:t>
            </a:r>
          </a:p>
        </p:txBody>
      </p:sp>
      <p:sp>
        <p:nvSpPr>
          <p:cNvPr id="32" name="Shape 252"/>
          <p:cNvSpPr/>
          <p:nvPr/>
        </p:nvSpPr>
        <p:spPr>
          <a:xfrm>
            <a:off x="1663784" y="8752"/>
            <a:ext cx="21202577"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rPr dirty="0"/>
              <a:t>Web Mashups through Open </a:t>
            </a:r>
            <a:r>
              <a:rPr dirty="0" smtClean="0"/>
              <a:t>APIs</a:t>
            </a:r>
            <a:r>
              <a:rPr lang="is-IS" dirty="0" smtClean="0"/>
              <a:t>…</a:t>
            </a:r>
            <a:endParaRPr dirty="0"/>
          </a:p>
        </p:txBody>
      </p:sp>
      <p:pic>
        <p:nvPicPr>
          <p:cNvPr id="2" name="Picture 1" descr="Screen Shot 2016-10-12 at 10.39.2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1386" y="2287705"/>
            <a:ext cx="13042335" cy="10483200"/>
          </a:xfrm>
          <a:prstGeom prst="rect">
            <a:avLst/>
          </a:prstGeom>
        </p:spPr>
      </p:pic>
      <p:sp>
        <p:nvSpPr>
          <p:cNvPr id="33" name="Shape 240"/>
          <p:cNvSpPr/>
          <p:nvPr/>
        </p:nvSpPr>
        <p:spPr>
          <a:xfrm flipH="1" flipV="1">
            <a:off x="2917088" y="8207547"/>
            <a:ext cx="2982960" cy="1503130"/>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4" name="Shape 240"/>
          <p:cNvSpPr/>
          <p:nvPr/>
        </p:nvSpPr>
        <p:spPr>
          <a:xfrm flipH="1">
            <a:off x="2917088" y="5231011"/>
            <a:ext cx="2982960" cy="790492"/>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5" name="Shape 240"/>
          <p:cNvSpPr/>
          <p:nvPr/>
        </p:nvSpPr>
        <p:spPr>
          <a:xfrm flipH="1">
            <a:off x="2917088" y="2814224"/>
            <a:ext cx="8089280" cy="1402445"/>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6" name="Shape 240"/>
          <p:cNvSpPr/>
          <p:nvPr/>
        </p:nvSpPr>
        <p:spPr>
          <a:xfrm flipH="1" flipV="1">
            <a:off x="16403720" y="2593043"/>
            <a:ext cx="1904947" cy="221182"/>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7" name="Shape 240"/>
          <p:cNvSpPr/>
          <p:nvPr/>
        </p:nvSpPr>
        <p:spPr>
          <a:xfrm flipH="1" flipV="1">
            <a:off x="12620283" y="2593043"/>
            <a:ext cx="5228002" cy="1893102"/>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8" name="Shape 240"/>
          <p:cNvSpPr/>
          <p:nvPr/>
        </p:nvSpPr>
        <p:spPr>
          <a:xfrm flipH="1">
            <a:off x="14922095" y="9928101"/>
            <a:ext cx="3154167" cy="1370151"/>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9" name="Shape 240"/>
          <p:cNvSpPr/>
          <p:nvPr/>
        </p:nvSpPr>
        <p:spPr>
          <a:xfrm flipH="1">
            <a:off x="8916216" y="7984774"/>
            <a:ext cx="8996087" cy="1090872"/>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pic>
        <p:nvPicPr>
          <p:cNvPr id="5" name="Picture 4"/>
          <p:cNvPicPr>
            <a:picLocks noChangeAspect="1"/>
          </p:cNvPicPr>
          <p:nvPr/>
        </p:nvPicPr>
        <p:blipFill>
          <a:blip r:embed="rId8"/>
          <a:stretch>
            <a:fillRect/>
          </a:stretch>
        </p:blipFill>
        <p:spPr>
          <a:xfrm>
            <a:off x="22029138" y="3332783"/>
            <a:ext cx="1270000" cy="1270000"/>
          </a:xfrm>
          <a:prstGeom prst="rect">
            <a:avLst/>
          </a:prstGeom>
        </p:spPr>
      </p:pic>
    </p:spTree>
    <p:extLst>
      <p:ext uri="{BB962C8B-B14F-4D97-AF65-F5344CB8AC3E}">
        <p14:creationId xmlns:p14="http://schemas.microsoft.com/office/powerpoint/2010/main" val="276971108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mage13.png"/>
          <p:cNvPicPr>
            <a:picLocks noChangeAspect="1"/>
          </p:cNvPicPr>
          <p:nvPr/>
        </p:nvPicPr>
        <p:blipFill>
          <a:blip r:embed="rId3">
            <a:extLst/>
          </a:blip>
          <a:stretch>
            <a:fillRect/>
          </a:stretch>
        </p:blipFill>
        <p:spPr>
          <a:xfrm>
            <a:off x="1676400" y="4197351"/>
            <a:ext cx="14076155" cy="8420101"/>
          </a:xfrm>
          <a:prstGeom prst="rect">
            <a:avLst/>
          </a:prstGeom>
          <a:ln w="12700">
            <a:miter lim="400000"/>
          </a:ln>
        </p:spPr>
      </p:pic>
      <p:sp>
        <p:nvSpPr>
          <p:cNvPr id="256" name="Shape 256"/>
          <p:cNvSpPr>
            <a:spLocks noGrp="1"/>
          </p:cNvSpPr>
          <p:nvPr>
            <p:ph type="sldNum" sz="quarter" idx="2"/>
          </p:nvPr>
        </p:nvSpPr>
        <p:spPr>
          <a:xfrm>
            <a:off x="22357536" y="12802234"/>
            <a:ext cx="350064" cy="5511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257" name="image14.jpg"/>
          <p:cNvPicPr>
            <a:picLocks noChangeAspect="1"/>
          </p:cNvPicPr>
          <p:nvPr/>
        </p:nvPicPr>
        <p:blipFill>
          <a:blip r:embed="rId4">
            <a:extLst/>
          </a:blip>
          <a:stretch>
            <a:fillRect/>
          </a:stretch>
        </p:blipFill>
        <p:spPr>
          <a:xfrm>
            <a:off x="8046687" y="7435588"/>
            <a:ext cx="6911186" cy="5180340"/>
          </a:xfrm>
          <a:prstGeom prst="rect">
            <a:avLst/>
          </a:prstGeom>
          <a:ln w="12700">
            <a:miter lim="400000"/>
          </a:ln>
        </p:spPr>
      </p:pic>
      <p:pic>
        <p:nvPicPr>
          <p:cNvPr id="258" name="image15.jpg"/>
          <p:cNvPicPr>
            <a:picLocks noChangeAspect="1"/>
          </p:cNvPicPr>
          <p:nvPr/>
        </p:nvPicPr>
        <p:blipFill>
          <a:blip r:embed="rId5">
            <a:extLst/>
          </a:blip>
          <a:stretch>
            <a:fillRect/>
          </a:stretch>
        </p:blipFill>
        <p:spPr>
          <a:xfrm>
            <a:off x="14957871" y="1828975"/>
            <a:ext cx="5633455" cy="10877001"/>
          </a:xfrm>
          <a:prstGeom prst="rect">
            <a:avLst/>
          </a:prstGeom>
          <a:ln w="12700">
            <a:miter lim="400000"/>
          </a:ln>
        </p:spPr>
      </p:pic>
      <p:sp>
        <p:nvSpPr>
          <p:cNvPr id="259" name="Shape 259"/>
          <p:cNvSpPr/>
          <p:nvPr/>
        </p:nvSpPr>
        <p:spPr>
          <a:xfrm>
            <a:off x="1663784" y="8752"/>
            <a:ext cx="21202577"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t>… often break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 name="Group 289"/>
          <p:cNvGrpSpPr/>
          <p:nvPr/>
        </p:nvGrpSpPr>
        <p:grpSpPr>
          <a:xfrm>
            <a:off x="13164495" y="5466140"/>
            <a:ext cx="4353528" cy="5677567"/>
            <a:chOff x="0" y="-1"/>
            <a:chExt cx="4353527" cy="5677565"/>
          </a:xfrm>
        </p:grpSpPr>
        <p:grpSp>
          <p:nvGrpSpPr>
            <p:cNvPr id="286" name="Group 286"/>
            <p:cNvGrpSpPr/>
            <p:nvPr/>
          </p:nvGrpSpPr>
          <p:grpSpPr>
            <a:xfrm>
              <a:off x="80786" y="1391857"/>
              <a:ext cx="4272742" cy="4285708"/>
              <a:chOff x="0" y="0"/>
              <a:chExt cx="4272741" cy="4285706"/>
            </a:xfrm>
          </p:grpSpPr>
          <p:sp>
            <p:nvSpPr>
              <p:cNvPr id="284" name="Shape 284"/>
              <p:cNvSpPr/>
              <p:nvPr/>
            </p:nvSpPr>
            <p:spPr>
              <a:xfrm>
                <a:off x="0" y="0"/>
                <a:ext cx="4272742" cy="4285707"/>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285" name="Shape 285"/>
              <p:cNvSpPr/>
              <p:nvPr/>
            </p:nvSpPr>
            <p:spPr>
              <a:xfrm>
                <a:off x="208578" y="375012"/>
                <a:ext cx="3855586" cy="3535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Thing B</a:t>
                </a:r>
              </a:p>
              <a:p>
                <a:pPr defTabSz="1828800">
                  <a:defRPr sz="3600">
                    <a:solidFill>
                      <a:srgbClr val="FFFFFF"/>
                    </a:solidFill>
                    <a:latin typeface="+mj-lt"/>
                    <a:ea typeface="+mj-ea"/>
                    <a:cs typeface="+mj-cs"/>
                    <a:sym typeface="Calibri"/>
                  </a:defRPr>
                </a:pPr>
                <a:endParaRPr/>
              </a:p>
              <a:p>
                <a:pPr defTabSz="1828800">
                  <a:defRPr sz="3600">
                    <a:solidFill>
                      <a:srgbClr val="FFFFFF"/>
                    </a:solidFill>
                    <a:latin typeface="+mj-lt"/>
                    <a:ea typeface="+mj-ea"/>
                    <a:cs typeface="+mj-cs"/>
                    <a:sym typeface="Calibri"/>
                  </a:defRPr>
                </a:pPr>
                <a:endParaRPr/>
              </a:p>
              <a:p>
                <a:pPr defTabSz="1828800">
                  <a:defRPr sz="3600">
                    <a:solidFill>
                      <a:srgbClr val="FFFFFF"/>
                    </a:solidFill>
                    <a:latin typeface="+mj-lt"/>
                    <a:ea typeface="+mj-ea"/>
                    <a:cs typeface="+mj-cs"/>
                    <a:sym typeface="Calibri"/>
                  </a:defRPr>
                </a:pPr>
                <a:endParaRPr/>
              </a:p>
              <a:p>
                <a:pPr defTabSz="1828800">
                  <a:defRPr sz="3600">
                    <a:solidFill>
                      <a:srgbClr val="FFFFFF"/>
                    </a:solidFill>
                    <a:latin typeface="+mj-lt"/>
                    <a:ea typeface="+mj-ea"/>
                    <a:cs typeface="+mj-cs"/>
                    <a:sym typeface="Calibri"/>
                  </a:defRPr>
                </a:pPr>
                <a:endParaRPr/>
              </a:p>
            </p:txBody>
          </p:sp>
        </p:grpSp>
        <p:sp>
          <p:nvSpPr>
            <p:cNvPr id="287" name="Shape 287"/>
            <p:cNvSpPr/>
            <p:nvPr/>
          </p:nvSpPr>
          <p:spPr>
            <a:xfrm>
              <a:off x="806766" y="2686827"/>
              <a:ext cx="1064028"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288" name="Shape 288"/>
            <p:cNvSpPr/>
            <p:nvPr/>
          </p:nvSpPr>
          <p:spPr>
            <a:xfrm rot="16200000" flipH="1">
              <a:off x="-674025" y="674023"/>
              <a:ext cx="2686830" cy="13387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grpSp>
      <p:grpSp>
        <p:nvGrpSpPr>
          <p:cNvPr id="296" name="Group 296"/>
          <p:cNvGrpSpPr/>
          <p:nvPr/>
        </p:nvGrpSpPr>
        <p:grpSpPr>
          <a:xfrm>
            <a:off x="5586488" y="4870370"/>
            <a:ext cx="5624946" cy="3339833"/>
            <a:chOff x="0" y="0"/>
            <a:chExt cx="5624945" cy="3339832"/>
          </a:xfrm>
        </p:grpSpPr>
        <p:grpSp>
          <p:nvGrpSpPr>
            <p:cNvPr id="292" name="Group 292"/>
            <p:cNvGrpSpPr/>
            <p:nvPr/>
          </p:nvGrpSpPr>
          <p:grpSpPr>
            <a:xfrm>
              <a:off x="1352204" y="904202"/>
              <a:ext cx="4272742" cy="2435631"/>
              <a:chOff x="0" y="0"/>
              <a:chExt cx="4272741" cy="2435630"/>
            </a:xfrm>
          </p:grpSpPr>
          <p:sp>
            <p:nvSpPr>
              <p:cNvPr id="290" name="Shape 290"/>
              <p:cNvSpPr/>
              <p:nvPr/>
            </p:nvSpPr>
            <p:spPr>
              <a:xfrm>
                <a:off x="0" y="0"/>
                <a:ext cx="4272742" cy="2435631"/>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291" name="Shape 291"/>
              <p:cNvSpPr/>
              <p:nvPr/>
            </p:nvSpPr>
            <p:spPr>
              <a:xfrm>
                <a:off x="118897" y="288175"/>
                <a:ext cx="4034946" cy="1859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Thing A</a:t>
                </a:r>
              </a:p>
              <a:p>
                <a:pPr defTabSz="1828800">
                  <a:defRPr sz="3600">
                    <a:solidFill>
                      <a:srgbClr val="FFFFFF"/>
                    </a:solidFill>
                    <a:latin typeface="+mj-lt"/>
                    <a:ea typeface="+mj-ea"/>
                    <a:cs typeface="+mj-cs"/>
                    <a:sym typeface="Calibri"/>
                  </a:defRPr>
                </a:pPr>
                <a:endParaRPr/>
              </a:p>
            </p:txBody>
          </p:sp>
        </p:grpSp>
        <p:sp>
          <p:nvSpPr>
            <p:cNvPr id="293" name="Shape 293"/>
            <p:cNvSpPr/>
            <p:nvPr/>
          </p:nvSpPr>
          <p:spPr>
            <a:xfrm>
              <a:off x="1911928" y="2200136"/>
              <a:ext cx="1064027"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294" name="Shape 294"/>
            <p:cNvSpPr/>
            <p:nvPr/>
          </p:nvSpPr>
          <p:spPr>
            <a:xfrm>
              <a:off x="0" y="769816"/>
              <a:ext cx="1911927" cy="1820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295" name="Shape 295"/>
            <p:cNvSpPr/>
            <p:nvPr/>
          </p:nvSpPr>
          <p:spPr>
            <a:xfrm>
              <a:off x="199284" y="0"/>
              <a:ext cx="2387819"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1828800">
                <a:defRPr sz="3600">
                  <a:latin typeface="+mj-lt"/>
                  <a:ea typeface="+mj-ea"/>
                  <a:cs typeface="+mj-cs"/>
                  <a:sym typeface="Calibri"/>
                </a:defRPr>
              </a:pPr>
              <a:r>
                <a:t>Follow </a:t>
              </a:r>
              <a:r>
                <a:rPr b="1">
                  <a:solidFill>
                    <a:srgbClr val="C00000"/>
                  </a:solidFill>
                </a:rPr>
                <a:t>links</a:t>
              </a:r>
            </a:p>
          </p:txBody>
        </p:sp>
      </p:grpSp>
      <p:grpSp>
        <p:nvGrpSpPr>
          <p:cNvPr id="299" name="Group 299"/>
          <p:cNvGrpSpPr/>
          <p:nvPr/>
        </p:nvGrpSpPr>
        <p:grpSpPr>
          <a:xfrm>
            <a:off x="6237232" y="2034829"/>
            <a:ext cx="2115969" cy="2115969"/>
            <a:chOff x="0" y="0"/>
            <a:chExt cx="2115967" cy="2115967"/>
          </a:xfrm>
        </p:grpSpPr>
        <p:sp>
          <p:nvSpPr>
            <p:cNvPr id="297" name="Shape 297"/>
            <p:cNvSpPr/>
            <p:nvPr/>
          </p:nvSpPr>
          <p:spPr>
            <a:xfrm>
              <a:off x="0" y="0"/>
              <a:ext cx="2115968" cy="2115968"/>
            </a:xfrm>
            <a:prstGeom prst="ellipse">
              <a:avLst/>
            </a:prstGeom>
            <a:solidFill>
              <a:srgbClr val="C00000"/>
            </a:solidFill>
            <a:ln w="25400" cap="flat">
              <a:solidFill>
                <a:srgbClr val="FFFF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298" name="Shape 298"/>
            <p:cNvSpPr/>
            <p:nvPr/>
          </p:nvSpPr>
          <p:spPr>
            <a:xfrm>
              <a:off x="309875" y="687143"/>
              <a:ext cx="1496218"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sz="3600">
                  <a:solidFill>
                    <a:srgbClr val="FFFFFF"/>
                  </a:solidFill>
                  <a:latin typeface="+mj-lt"/>
                  <a:ea typeface="+mj-ea"/>
                  <a:cs typeface="+mj-cs"/>
                  <a:sym typeface="Calibri"/>
                </a:defRPr>
              </a:lvl1pPr>
            </a:lstStyle>
            <a:p>
              <a:r>
                <a:t>Client</a:t>
              </a:r>
            </a:p>
          </p:txBody>
        </p:sp>
      </p:grpSp>
      <p:grpSp>
        <p:nvGrpSpPr>
          <p:cNvPr id="302" name="Group 302"/>
          <p:cNvGrpSpPr/>
          <p:nvPr/>
        </p:nvGrpSpPr>
        <p:grpSpPr>
          <a:xfrm>
            <a:off x="8562444" y="7070505"/>
            <a:ext cx="1939134" cy="779951"/>
            <a:chOff x="0" y="0"/>
            <a:chExt cx="1939133" cy="779950"/>
          </a:xfrm>
        </p:grpSpPr>
        <p:sp>
          <p:nvSpPr>
            <p:cNvPr id="300" name="Shape 300"/>
            <p:cNvSpPr/>
            <p:nvPr/>
          </p:nvSpPr>
          <p:spPr>
            <a:xfrm>
              <a:off x="875105" y="-1"/>
              <a:ext cx="1064029" cy="77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01" name="Shape 301"/>
            <p:cNvSpPr/>
            <p:nvPr/>
          </p:nvSpPr>
          <p:spPr>
            <a:xfrm>
              <a:off x="-1" y="389976"/>
              <a:ext cx="875107" cy="25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grpSp>
      <p:grpSp>
        <p:nvGrpSpPr>
          <p:cNvPr id="305" name="Group 305"/>
          <p:cNvGrpSpPr/>
          <p:nvPr/>
        </p:nvGrpSpPr>
        <p:grpSpPr>
          <a:xfrm>
            <a:off x="14503272" y="8932918"/>
            <a:ext cx="1410392" cy="1525584"/>
            <a:chOff x="0" y="-1"/>
            <a:chExt cx="1410391" cy="1525582"/>
          </a:xfrm>
        </p:grpSpPr>
        <p:sp>
          <p:nvSpPr>
            <p:cNvPr id="303" name="Shape 303"/>
            <p:cNvSpPr/>
            <p:nvPr/>
          </p:nvSpPr>
          <p:spPr>
            <a:xfrm>
              <a:off x="346364" y="745631"/>
              <a:ext cx="1064029"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04" name="Shape 304"/>
            <p:cNvSpPr/>
            <p:nvPr/>
          </p:nvSpPr>
          <p:spPr>
            <a:xfrm rot="16200000" flipH="1">
              <a:off x="-394623" y="394621"/>
              <a:ext cx="1135609" cy="3463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grpSp>
      <p:grpSp>
        <p:nvGrpSpPr>
          <p:cNvPr id="308" name="Group 308"/>
          <p:cNvGrpSpPr/>
          <p:nvPr/>
        </p:nvGrpSpPr>
        <p:grpSpPr>
          <a:xfrm>
            <a:off x="15035288" y="8152969"/>
            <a:ext cx="1790009" cy="779951"/>
            <a:chOff x="0" y="0"/>
            <a:chExt cx="1790008" cy="779950"/>
          </a:xfrm>
        </p:grpSpPr>
        <p:sp>
          <p:nvSpPr>
            <p:cNvPr id="306" name="Shape 306"/>
            <p:cNvSpPr/>
            <p:nvPr/>
          </p:nvSpPr>
          <p:spPr>
            <a:xfrm>
              <a:off x="725980" y="-1"/>
              <a:ext cx="1064028" cy="77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07" name="Shape 307"/>
            <p:cNvSpPr/>
            <p:nvPr/>
          </p:nvSpPr>
          <p:spPr>
            <a:xfrm>
              <a:off x="-1" y="389976"/>
              <a:ext cx="725981" cy="25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grpSp>
      <p:grpSp>
        <p:nvGrpSpPr>
          <p:cNvPr id="318" name="Group 318"/>
          <p:cNvGrpSpPr/>
          <p:nvPr/>
        </p:nvGrpSpPr>
        <p:grpSpPr>
          <a:xfrm>
            <a:off x="4189319" y="7460484"/>
            <a:ext cx="7022115" cy="5043675"/>
            <a:chOff x="0" y="0"/>
            <a:chExt cx="7022114" cy="5043674"/>
          </a:xfrm>
        </p:grpSpPr>
        <p:grpSp>
          <p:nvGrpSpPr>
            <p:cNvPr id="311" name="Group 311"/>
            <p:cNvGrpSpPr/>
            <p:nvPr/>
          </p:nvGrpSpPr>
          <p:grpSpPr>
            <a:xfrm>
              <a:off x="2749372" y="2608043"/>
              <a:ext cx="4272743" cy="2435631"/>
              <a:chOff x="0" y="0"/>
              <a:chExt cx="4272741" cy="2435630"/>
            </a:xfrm>
          </p:grpSpPr>
          <p:sp>
            <p:nvSpPr>
              <p:cNvPr id="309" name="Shape 309"/>
              <p:cNvSpPr/>
              <p:nvPr/>
            </p:nvSpPr>
            <p:spPr>
              <a:xfrm>
                <a:off x="0" y="0"/>
                <a:ext cx="4272742" cy="2435631"/>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10" name="Shape 310"/>
              <p:cNvSpPr/>
              <p:nvPr/>
            </p:nvSpPr>
            <p:spPr>
              <a:xfrm>
                <a:off x="118898" y="288175"/>
                <a:ext cx="4034946" cy="1859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endParaRPr/>
              </a:p>
              <a:p>
                <a:pPr defTabSz="1828800">
                  <a:defRPr sz="3600">
                    <a:solidFill>
                      <a:srgbClr val="FFFFFF"/>
                    </a:solidFill>
                    <a:latin typeface="+mj-lt"/>
                    <a:ea typeface="+mj-ea"/>
                    <a:cs typeface="+mj-cs"/>
                    <a:sym typeface="Calibri"/>
                  </a:defRPr>
                </a:pPr>
                <a:endParaRPr/>
              </a:p>
              <a:p>
                <a:pPr defTabSz="1828800">
                  <a:defRPr sz="3600">
                    <a:solidFill>
                      <a:srgbClr val="FFFFFF"/>
                    </a:solidFill>
                    <a:latin typeface="+mj-lt"/>
                    <a:ea typeface="+mj-ea"/>
                    <a:cs typeface="+mj-cs"/>
                    <a:sym typeface="Calibri"/>
                  </a:defRPr>
                </a:pPr>
                <a:r>
                  <a:t>Auth-Server</a:t>
                </a:r>
              </a:p>
            </p:txBody>
          </p:sp>
        </p:grpSp>
        <p:sp>
          <p:nvSpPr>
            <p:cNvPr id="312" name="Shape 312"/>
            <p:cNvSpPr/>
            <p:nvPr/>
          </p:nvSpPr>
          <p:spPr>
            <a:xfrm>
              <a:off x="3466788" y="2916255"/>
              <a:ext cx="1064028"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13" name="Shape 313"/>
            <p:cNvSpPr/>
            <p:nvPr/>
          </p:nvSpPr>
          <p:spPr>
            <a:xfrm>
              <a:off x="5248230" y="2903272"/>
              <a:ext cx="1064029"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14" name="Shape 314"/>
            <p:cNvSpPr/>
            <p:nvPr/>
          </p:nvSpPr>
          <p:spPr>
            <a:xfrm rot="5400000">
              <a:off x="3632873" y="755901"/>
              <a:ext cx="2513302" cy="1781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15" name="Shape 315"/>
            <p:cNvSpPr/>
            <p:nvPr/>
          </p:nvSpPr>
          <p:spPr>
            <a:xfrm rot="10800000" flipH="1">
              <a:off x="4530816" y="3287038"/>
              <a:ext cx="717415" cy="25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399"/>
                    <a:pt x="10800" y="10802"/>
                  </a:cubicBezTo>
                  <a:cubicBezTo>
                    <a:pt x="10800" y="16201"/>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16" name="Shape 316"/>
            <p:cNvSpPr/>
            <p:nvPr/>
          </p:nvSpPr>
          <p:spPr>
            <a:xfrm rot="16200000">
              <a:off x="4823214" y="957028"/>
              <a:ext cx="2903275" cy="989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675" y="0"/>
                    <a:pt x="9349" y="5400"/>
                    <a:pt x="9349" y="10800"/>
                  </a:cubicBezTo>
                  <a:cubicBezTo>
                    <a:pt x="9349" y="16200"/>
                    <a:pt x="12412" y="21600"/>
                    <a:pt x="15475" y="21600"/>
                  </a:cubicBezTo>
                  <a:cubicBezTo>
                    <a:pt x="18537" y="21600"/>
                    <a:pt x="21600" y="16608"/>
                    <a:pt x="21600" y="11617"/>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17" name="Shape 317"/>
            <p:cNvSpPr/>
            <p:nvPr/>
          </p:nvSpPr>
          <p:spPr>
            <a:xfrm>
              <a:off x="-1" y="1411964"/>
              <a:ext cx="3817909"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1828800">
                <a:defRPr sz="3600">
                  <a:latin typeface="+mj-lt"/>
                  <a:ea typeface="+mj-ea"/>
                  <a:cs typeface="+mj-cs"/>
                  <a:sym typeface="Calibri"/>
                </a:defRPr>
              </a:pPr>
              <a:r>
                <a:t>Dynamically extend</a:t>
              </a:r>
              <a:br/>
              <a:r>
                <a:t>process flow</a:t>
              </a:r>
            </a:p>
          </p:txBody>
        </p:sp>
      </p:grpSp>
      <p:grpSp>
        <p:nvGrpSpPr>
          <p:cNvPr id="324" name="Group 324"/>
          <p:cNvGrpSpPr/>
          <p:nvPr/>
        </p:nvGrpSpPr>
        <p:grpSpPr>
          <a:xfrm>
            <a:off x="1313745" y="2559413"/>
            <a:ext cx="5126689" cy="4298587"/>
            <a:chOff x="0" y="0"/>
            <a:chExt cx="5126687" cy="4298586"/>
          </a:xfrm>
        </p:grpSpPr>
        <p:grpSp>
          <p:nvGrpSpPr>
            <p:cNvPr id="321" name="Group 321"/>
            <p:cNvGrpSpPr/>
            <p:nvPr/>
          </p:nvGrpSpPr>
          <p:grpSpPr>
            <a:xfrm>
              <a:off x="-1" y="1862956"/>
              <a:ext cx="4272743" cy="2435631"/>
              <a:chOff x="0" y="0"/>
              <a:chExt cx="4272741" cy="2435630"/>
            </a:xfrm>
          </p:grpSpPr>
          <p:sp>
            <p:nvSpPr>
              <p:cNvPr id="319" name="Shape 319"/>
              <p:cNvSpPr/>
              <p:nvPr/>
            </p:nvSpPr>
            <p:spPr>
              <a:xfrm>
                <a:off x="0" y="0"/>
                <a:ext cx="4272742" cy="2435631"/>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20" name="Shape 320"/>
              <p:cNvSpPr/>
              <p:nvPr/>
            </p:nvSpPr>
            <p:spPr>
              <a:xfrm>
                <a:off x="118898" y="567575"/>
                <a:ext cx="4034946"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Resource</a:t>
                </a:r>
                <a:br/>
                <a:r>
                  <a:t>Directory</a:t>
                </a:r>
              </a:p>
            </p:txBody>
          </p:sp>
        </p:grpSp>
        <p:sp>
          <p:nvSpPr>
            <p:cNvPr id="322" name="Shape 322"/>
            <p:cNvSpPr/>
            <p:nvPr/>
          </p:nvSpPr>
          <p:spPr>
            <a:xfrm flipH="1">
              <a:off x="2136373" y="-1"/>
              <a:ext cx="2990315" cy="18629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23" name="Shape 323"/>
            <p:cNvSpPr/>
            <p:nvPr/>
          </p:nvSpPr>
          <p:spPr>
            <a:xfrm>
              <a:off x="2875573" y="622420"/>
              <a:ext cx="1936647" cy="741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1828800">
                <a:defRPr sz="3600">
                  <a:latin typeface="+mj-lt"/>
                  <a:ea typeface="+mj-ea"/>
                  <a:cs typeface="+mj-cs"/>
                  <a:sym typeface="Calibri"/>
                </a:defRPr>
              </a:lvl1pPr>
            </a:lstStyle>
            <a:p>
              <a:r>
                <a:t>Entry URI</a:t>
              </a:r>
            </a:p>
          </p:txBody>
        </p:sp>
      </p:grpSp>
      <p:grpSp>
        <p:nvGrpSpPr>
          <p:cNvPr id="330" name="Group 330"/>
          <p:cNvGrpSpPr/>
          <p:nvPr/>
        </p:nvGrpSpPr>
        <p:grpSpPr>
          <a:xfrm>
            <a:off x="8403036" y="3089071"/>
            <a:ext cx="5949995" cy="3981436"/>
            <a:chOff x="0" y="0"/>
            <a:chExt cx="5949994" cy="3981434"/>
          </a:xfrm>
        </p:grpSpPr>
        <p:sp>
          <p:nvSpPr>
            <p:cNvPr id="325" name="Shape 325"/>
            <p:cNvSpPr/>
            <p:nvPr/>
          </p:nvSpPr>
          <p:spPr>
            <a:xfrm rot="16200000">
              <a:off x="1173278" y="1581788"/>
              <a:ext cx="2792899" cy="2006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26" name="Shape 326"/>
            <p:cNvSpPr/>
            <p:nvPr/>
          </p:nvSpPr>
          <p:spPr>
            <a:xfrm>
              <a:off x="0" y="796484"/>
              <a:ext cx="2713083"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1828800">
                <a:defRPr sz="3600">
                  <a:latin typeface="+mj-lt"/>
                  <a:ea typeface="+mj-ea"/>
                  <a:cs typeface="+mj-cs"/>
                  <a:sym typeface="Calibri"/>
                </a:defRPr>
              </a:pPr>
              <a:r>
                <a:t>Submit </a:t>
              </a:r>
              <a:r>
                <a:rPr b="1">
                  <a:solidFill>
                    <a:srgbClr val="C00000"/>
                  </a:solidFill>
                </a:rPr>
                <a:t>forms</a:t>
              </a:r>
            </a:p>
          </p:txBody>
        </p:sp>
        <p:grpSp>
          <p:nvGrpSpPr>
            <p:cNvPr id="329" name="Group 329"/>
            <p:cNvGrpSpPr/>
            <p:nvPr/>
          </p:nvGrpSpPr>
          <p:grpSpPr>
            <a:xfrm>
              <a:off x="3572924" y="0"/>
              <a:ext cx="2377071" cy="2377071"/>
              <a:chOff x="0" y="0"/>
              <a:chExt cx="2377070" cy="2377070"/>
            </a:xfrm>
          </p:grpSpPr>
          <p:sp>
            <p:nvSpPr>
              <p:cNvPr id="327" name="Shape 327"/>
              <p:cNvSpPr/>
              <p:nvPr/>
            </p:nvSpPr>
            <p:spPr>
              <a:xfrm>
                <a:off x="-1" y="-1"/>
                <a:ext cx="2377072" cy="237707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0"/>
                    </a:lnTo>
                    <a:lnTo>
                      <a:pt x="16200" y="0"/>
                    </a:lnTo>
                    <a:lnTo>
                      <a:pt x="21600" y="10800"/>
                    </a:lnTo>
                    <a:lnTo>
                      <a:pt x="16200" y="21600"/>
                    </a:lnTo>
                    <a:lnTo>
                      <a:pt x="5400" y="21600"/>
                    </a:lnTo>
                    <a:close/>
                  </a:path>
                </a:pathLst>
              </a:cu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28" name="Shape 328"/>
              <p:cNvSpPr/>
              <p:nvPr/>
            </p:nvSpPr>
            <p:spPr>
              <a:xfrm>
                <a:off x="396177" y="538295"/>
                <a:ext cx="1584716"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Action</a:t>
                </a:r>
                <a:br/>
                <a:r>
                  <a:t>Result</a:t>
                </a:r>
              </a:p>
            </p:txBody>
          </p:sp>
        </p:grpSp>
      </p:grpSp>
      <p:sp>
        <p:nvSpPr>
          <p:cNvPr id="331" name="Shape 331"/>
          <p:cNvSpPr>
            <a:spLocks noGrp="1"/>
          </p:cNvSpPr>
          <p:nvPr>
            <p:ph type="sldNum" sz="quarter" idx="2"/>
          </p:nvPr>
        </p:nvSpPr>
        <p:spPr>
          <a:xfrm>
            <a:off x="11939726" y="12929234"/>
            <a:ext cx="504548" cy="551181"/>
          </a:xfrm>
          <a:prstGeom prst="rect">
            <a:avLst/>
          </a:prstGeom>
          <a:extLst>
            <a:ext uri="{C572A759-6A51-4108-AA02-DFA0A04FC94B}">
              <ma14:wrappingTextBoxFlag xmlns:ma14="http://schemas.microsoft.com/office/mac/drawingml/2011/main" val="1"/>
            </a:ext>
          </a:extLst>
        </p:spPr>
        <p:txBody>
          <a:bodyPr/>
          <a:lstStyle>
            <a:lvl1pPr algn="ctr"/>
          </a:lstStyle>
          <a:p>
            <a:fld id="{86CB4B4D-7CA3-9044-876B-883B54F8677D}" type="slidenum">
              <a:t>12</a:t>
            </a:fld>
            <a:endParaRPr/>
          </a:p>
        </p:txBody>
      </p:sp>
      <p:grpSp>
        <p:nvGrpSpPr>
          <p:cNvPr id="343" name="Group 343"/>
          <p:cNvGrpSpPr/>
          <p:nvPr/>
        </p:nvGrpSpPr>
        <p:grpSpPr>
          <a:xfrm>
            <a:off x="16825295" y="3021629"/>
            <a:ext cx="6244961" cy="7566971"/>
            <a:chOff x="0" y="0"/>
            <a:chExt cx="6244960" cy="7566969"/>
          </a:xfrm>
        </p:grpSpPr>
        <p:grpSp>
          <p:nvGrpSpPr>
            <p:cNvPr id="334" name="Group 334"/>
            <p:cNvGrpSpPr/>
            <p:nvPr/>
          </p:nvGrpSpPr>
          <p:grpSpPr>
            <a:xfrm>
              <a:off x="897772" y="-1"/>
              <a:ext cx="4272742" cy="2435631"/>
              <a:chOff x="0" y="0"/>
              <a:chExt cx="4272741" cy="2435630"/>
            </a:xfrm>
          </p:grpSpPr>
          <p:sp>
            <p:nvSpPr>
              <p:cNvPr id="332" name="Shape 332"/>
              <p:cNvSpPr/>
              <p:nvPr/>
            </p:nvSpPr>
            <p:spPr>
              <a:xfrm>
                <a:off x="0" y="0"/>
                <a:ext cx="4272742" cy="2435631"/>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33" name="Shape 333"/>
              <p:cNvSpPr/>
              <p:nvPr/>
            </p:nvSpPr>
            <p:spPr>
              <a:xfrm>
                <a:off x="118898" y="288175"/>
                <a:ext cx="4034946" cy="1859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Thing C</a:t>
                </a:r>
              </a:p>
              <a:p>
                <a:pPr defTabSz="1828800">
                  <a:defRPr sz="3600">
                    <a:solidFill>
                      <a:srgbClr val="FFFFFF"/>
                    </a:solidFill>
                    <a:latin typeface="+mj-lt"/>
                    <a:ea typeface="+mj-ea"/>
                    <a:cs typeface="+mj-cs"/>
                    <a:sym typeface="Calibri"/>
                  </a:defRPr>
                </a:pPr>
                <a:endParaRPr/>
              </a:p>
            </p:txBody>
          </p:sp>
        </p:grpSp>
        <p:sp>
          <p:nvSpPr>
            <p:cNvPr id="335" name="Shape 335"/>
            <p:cNvSpPr/>
            <p:nvPr/>
          </p:nvSpPr>
          <p:spPr>
            <a:xfrm>
              <a:off x="2632866" y="1222755"/>
              <a:ext cx="1064029"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36" name="Shape 336"/>
            <p:cNvSpPr/>
            <p:nvPr/>
          </p:nvSpPr>
          <p:spPr>
            <a:xfrm rot="10800000" flipH="1">
              <a:off x="-1" y="2002705"/>
              <a:ext cx="3164881" cy="3518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grpSp>
          <p:nvGrpSpPr>
            <p:cNvPr id="339" name="Group 339"/>
            <p:cNvGrpSpPr/>
            <p:nvPr/>
          </p:nvGrpSpPr>
          <p:grpSpPr>
            <a:xfrm>
              <a:off x="1972217" y="5131339"/>
              <a:ext cx="4272743" cy="2435631"/>
              <a:chOff x="0" y="0"/>
              <a:chExt cx="4272741" cy="2435630"/>
            </a:xfrm>
          </p:grpSpPr>
          <p:sp>
            <p:nvSpPr>
              <p:cNvPr id="337" name="Shape 337"/>
              <p:cNvSpPr/>
              <p:nvPr/>
            </p:nvSpPr>
            <p:spPr>
              <a:xfrm>
                <a:off x="0" y="0"/>
                <a:ext cx="4272742" cy="2435631"/>
              </a:xfrm>
              <a:prstGeom prst="roundRect">
                <a:avLst>
                  <a:gd name="adj" fmla="val 16667"/>
                </a:avLst>
              </a:prstGeom>
              <a:solidFill>
                <a:srgbClr val="5B9BD5"/>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38" name="Shape 338"/>
              <p:cNvSpPr/>
              <p:nvPr/>
            </p:nvSpPr>
            <p:spPr>
              <a:xfrm>
                <a:off x="118898" y="288175"/>
                <a:ext cx="4034946" cy="18592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3600">
                    <a:solidFill>
                      <a:srgbClr val="FFFFFF"/>
                    </a:solidFill>
                    <a:latin typeface="+mj-lt"/>
                    <a:ea typeface="+mj-ea"/>
                    <a:cs typeface="+mj-cs"/>
                    <a:sym typeface="Calibri"/>
                  </a:defRPr>
                </a:pPr>
                <a:r>
                  <a:t>Thing D</a:t>
                </a:r>
              </a:p>
              <a:p>
                <a:pPr defTabSz="1828800">
                  <a:defRPr sz="3600">
                    <a:solidFill>
                      <a:srgbClr val="FFFFFF"/>
                    </a:solidFill>
                    <a:latin typeface="+mj-lt"/>
                    <a:ea typeface="+mj-ea"/>
                    <a:cs typeface="+mj-cs"/>
                    <a:sym typeface="Calibri"/>
                  </a:defRPr>
                </a:pPr>
                <a:endParaRPr/>
              </a:p>
            </p:txBody>
          </p:sp>
        </p:grpSp>
        <p:sp>
          <p:nvSpPr>
            <p:cNvPr id="340" name="Shape 340"/>
            <p:cNvSpPr/>
            <p:nvPr/>
          </p:nvSpPr>
          <p:spPr>
            <a:xfrm>
              <a:off x="3576573" y="6364294"/>
              <a:ext cx="1064029" cy="7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61" y="0"/>
                  </a:lnTo>
                  <a:lnTo>
                    <a:pt x="21600" y="3600"/>
                  </a:lnTo>
                  <a:lnTo>
                    <a:pt x="21600" y="21600"/>
                  </a:lnTo>
                  <a:lnTo>
                    <a:pt x="0" y="21600"/>
                  </a:lnTo>
                  <a:close/>
                </a:path>
              </a:pathLst>
            </a:custGeom>
            <a:solidFill>
              <a:srgbClr val="FFFFFF"/>
            </a:solidFill>
            <a:ln w="25400" cap="flat">
              <a:solidFill>
                <a:srgbClr val="42719B"/>
              </a:solidFill>
              <a:prstDash val="solid"/>
              <a:miter lim="800000"/>
            </a:ln>
            <a:effectLst/>
          </p:spPr>
          <p:txBody>
            <a:bodyPr wrap="square" lIns="91439" tIns="91439" rIns="91439" bIns="91439" numCol="1" anchor="ctr">
              <a:noAutofit/>
            </a:bodyPr>
            <a:lstStyle/>
            <a:p>
              <a:pPr defTabSz="1828800">
                <a:defRPr sz="3600">
                  <a:solidFill>
                    <a:srgbClr val="FFFFFF"/>
                  </a:solidFill>
                  <a:latin typeface="+mj-lt"/>
                  <a:ea typeface="+mj-ea"/>
                  <a:cs typeface="+mj-cs"/>
                  <a:sym typeface="Calibri"/>
                </a:defRPr>
              </a:pPr>
              <a:endParaRPr/>
            </a:p>
          </p:txBody>
        </p:sp>
        <p:sp>
          <p:nvSpPr>
            <p:cNvPr id="341" name="Shape 341"/>
            <p:cNvSpPr/>
            <p:nvPr/>
          </p:nvSpPr>
          <p:spPr>
            <a:xfrm>
              <a:off x="113103" y="5534016"/>
              <a:ext cx="3463471" cy="1220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noFill/>
            <a:ln w="76200" cap="flat">
              <a:solidFill>
                <a:srgbClr val="C00000"/>
              </a:solidFill>
              <a:prstDash val="solid"/>
              <a:miter lim="800000"/>
              <a:tailEnd type="triangle" w="med" len="med"/>
            </a:ln>
            <a:effectLst/>
          </p:spPr>
          <p:txBody>
            <a:bodyPr wrap="square" lIns="91439" tIns="91439" rIns="91439" bIns="91439" numCol="1" anchor="ctr">
              <a:noAutofit/>
            </a:bodyPr>
            <a:lstStyle/>
            <a:p>
              <a:pPr algn="l" defTabSz="1828800">
                <a:defRPr sz="3600">
                  <a:latin typeface="+mj-lt"/>
                  <a:ea typeface="+mj-ea"/>
                  <a:cs typeface="+mj-cs"/>
                  <a:sym typeface="Calibri"/>
                </a:defRPr>
              </a:pPr>
              <a:endParaRPr/>
            </a:p>
          </p:txBody>
        </p:sp>
        <p:sp>
          <p:nvSpPr>
            <p:cNvPr id="342" name="Shape 342"/>
            <p:cNvSpPr/>
            <p:nvPr/>
          </p:nvSpPr>
          <p:spPr>
            <a:xfrm>
              <a:off x="3059113" y="3268041"/>
              <a:ext cx="2396749"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lgn="l" defTabSz="1828800">
                <a:defRPr sz="3600">
                  <a:latin typeface="+mj-lt"/>
                  <a:ea typeface="+mj-ea"/>
                  <a:cs typeface="+mj-cs"/>
                  <a:sym typeface="Calibri"/>
                </a:defRPr>
              </a:pPr>
              <a:r>
                <a:t>Choice &amp;</a:t>
              </a:r>
            </a:p>
            <a:p>
              <a:pPr algn="l" defTabSz="1828800">
                <a:defRPr sz="3600">
                  <a:latin typeface="+mj-lt"/>
                  <a:ea typeface="+mj-ea"/>
                  <a:cs typeface="+mj-cs"/>
                  <a:sym typeface="Calibri"/>
                </a:defRPr>
              </a:pPr>
              <a:r>
                <a:t>redundancy</a:t>
              </a:r>
            </a:p>
          </p:txBody>
        </p:sp>
      </p:grpSp>
      <p:sp>
        <p:nvSpPr>
          <p:cNvPr id="344" name="Shape 344"/>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92500"/>
          </a:bodyPr>
          <a:lstStyle>
            <a:lvl1pPr defTabSz="1773936">
              <a:defRPr sz="8148">
                <a:latin typeface="Calibri Light"/>
                <a:ea typeface="Calibri Light"/>
                <a:cs typeface="Calibri Light"/>
                <a:sym typeface="Calibri Light"/>
              </a:defRPr>
            </a:lvl1pPr>
          </a:lstStyle>
          <a:p>
            <a:r>
              <a:rPr dirty="0"/>
              <a:t>Hypermedia-driven Applications (HATEOAS)</a:t>
            </a:r>
          </a:p>
        </p:txBody>
      </p:sp>
      <p:sp>
        <p:nvSpPr>
          <p:cNvPr id="345" name="Shape 345"/>
          <p:cNvSpPr/>
          <p:nvPr/>
        </p:nvSpPr>
        <p:spPr>
          <a:xfrm>
            <a:off x="18281675" y="12191673"/>
            <a:ext cx="3332201"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700"/>
            </a:lvl1pPr>
          </a:lstStyle>
          <a:p>
            <a:r>
              <a:t>Source: M. Kovatsch</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24"/>
                                        </p:tgtEl>
                                        <p:attrNameLst>
                                          <p:attrName>style.visibility</p:attrName>
                                        </p:attrNameLst>
                                      </p:cBhvr>
                                      <p:to>
                                        <p:strVal val="visible"/>
                                      </p:to>
                                    </p:set>
                                    <p:animEffect transition="in" filter="dissolv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96"/>
                                        </p:tgtEl>
                                        <p:attrNameLst>
                                          <p:attrName>style.visibility</p:attrName>
                                        </p:attrNameLst>
                                      </p:cBhvr>
                                      <p:to>
                                        <p:strVal val="visible"/>
                                      </p:to>
                                    </p:set>
                                    <p:animEffect transition="in" filter="dissolv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302"/>
                                        </p:tgtEl>
                                        <p:attrNameLst>
                                          <p:attrName>style.visibility</p:attrName>
                                        </p:attrNameLst>
                                      </p:cBhvr>
                                      <p:to>
                                        <p:strVal val="visible"/>
                                      </p:to>
                                    </p:set>
                                    <p:animEffect transition="in" filter="dissolve">
                                      <p:cBhvr>
                                        <p:cTn id="17" dur="500"/>
                                        <p:tgtEl>
                                          <p:spTgt spid="30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330"/>
                                        </p:tgtEl>
                                        <p:attrNameLst>
                                          <p:attrName>style.visibility</p:attrName>
                                        </p:attrNameLst>
                                      </p:cBhvr>
                                      <p:to>
                                        <p:strVal val="visible"/>
                                      </p:to>
                                    </p:set>
                                    <p:animEffect transition="in" filter="dissolve">
                                      <p:cBhvr>
                                        <p:cTn id="22" dur="500"/>
                                        <p:tgtEl>
                                          <p:spTgt spid="3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289"/>
                                        </p:tgtEl>
                                        <p:attrNameLst>
                                          <p:attrName>style.visibility</p:attrName>
                                        </p:attrNameLst>
                                      </p:cBhvr>
                                      <p:to>
                                        <p:strVal val="visible"/>
                                      </p:to>
                                    </p:set>
                                    <p:animEffect transition="in" filter="dissolve">
                                      <p:cBhvr>
                                        <p:cTn id="27" dur="500"/>
                                        <p:tgtEl>
                                          <p:spTgt spid="289"/>
                                        </p:tgtEl>
                                      </p:cBhvr>
                                    </p:animEffect>
                                  </p:childTnLst>
                                </p:cTn>
                              </p:par>
                            </p:childTnLst>
                          </p:cTn>
                        </p:par>
                        <p:par>
                          <p:cTn id="28" fill="hold">
                            <p:stCondLst>
                              <p:cond delay="500"/>
                            </p:stCondLst>
                            <p:childTnLst>
                              <p:par>
                                <p:cTn id="29" presetID="9" presetClass="entr" fill="hold" grpId="6" nodeType="afterEffect">
                                  <p:stCondLst>
                                    <p:cond delay="0"/>
                                  </p:stCondLst>
                                  <p:iterate>
                                    <p:tmAbs val="0"/>
                                  </p:iterate>
                                  <p:childTnLst>
                                    <p:set>
                                      <p:cBhvr>
                                        <p:cTn id="30" fill="hold"/>
                                        <p:tgtEl>
                                          <p:spTgt spid="305"/>
                                        </p:tgtEl>
                                        <p:attrNameLst>
                                          <p:attrName>style.visibility</p:attrName>
                                        </p:attrNameLst>
                                      </p:cBhvr>
                                      <p:to>
                                        <p:strVal val="visible"/>
                                      </p:to>
                                    </p:set>
                                    <p:animEffect transition="in" filter="dissolve">
                                      <p:cBhvr>
                                        <p:cTn id="31" dur="500"/>
                                        <p:tgtEl>
                                          <p:spTgt spid="305"/>
                                        </p:tgtEl>
                                      </p:cBhvr>
                                    </p:animEffect>
                                  </p:childTnLst>
                                </p:cTn>
                              </p:par>
                            </p:childTnLst>
                          </p:cTn>
                        </p:par>
                        <p:par>
                          <p:cTn id="32" fill="hold">
                            <p:stCondLst>
                              <p:cond delay="1000"/>
                            </p:stCondLst>
                            <p:childTnLst>
                              <p:par>
                                <p:cTn id="33" presetID="9" presetClass="entr" fill="hold" grpId="7" nodeType="afterEffect">
                                  <p:stCondLst>
                                    <p:cond delay="0"/>
                                  </p:stCondLst>
                                  <p:iterate>
                                    <p:tmAbs val="0"/>
                                  </p:iterate>
                                  <p:childTnLst>
                                    <p:set>
                                      <p:cBhvr>
                                        <p:cTn id="34" fill="hold"/>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1500"/>
                            </p:stCondLst>
                            <p:childTnLst>
                              <p:par>
                                <p:cTn id="37" presetID="9" presetClass="entr" fill="hold" grpId="8" nodeType="afterEffect">
                                  <p:stCondLst>
                                    <p:cond delay="0"/>
                                  </p:stCondLst>
                                  <p:iterate>
                                    <p:tmAbs val="0"/>
                                  </p:iterate>
                                  <p:childTnLst>
                                    <p:set>
                                      <p:cBhvr>
                                        <p:cTn id="38" fill="hold"/>
                                        <p:tgtEl>
                                          <p:spTgt spid="343"/>
                                        </p:tgtEl>
                                        <p:attrNameLst>
                                          <p:attrName>style.visibility</p:attrName>
                                        </p:attrNameLst>
                                      </p:cBhvr>
                                      <p:to>
                                        <p:strVal val="visible"/>
                                      </p:to>
                                    </p:set>
                                    <p:animEffect transition="in" filter="dissolve">
                                      <p:cBhvr>
                                        <p:cTn id="39" dur="500"/>
                                        <p:tgtEl>
                                          <p:spTgt spid="34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fill="hold" grpId="9" nodeType="clickEffect">
                                  <p:stCondLst>
                                    <p:cond delay="0"/>
                                  </p:stCondLst>
                                  <p:iterate>
                                    <p:tmAbs val="0"/>
                                  </p:iterate>
                                  <p:childTnLst>
                                    <p:set>
                                      <p:cBhvr>
                                        <p:cTn id="43" fill="hold"/>
                                        <p:tgtEl>
                                          <p:spTgt spid="318"/>
                                        </p:tgtEl>
                                        <p:attrNameLst>
                                          <p:attrName>style.visibility</p:attrName>
                                        </p:attrNameLst>
                                      </p:cBhvr>
                                      <p:to>
                                        <p:strVal val="visible"/>
                                      </p:to>
                                    </p:set>
                                    <p:animEffect transition="in" filter="dissolve">
                                      <p:cBhvr>
                                        <p:cTn id="44"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5" animBg="1" advAuto="0"/>
      <p:bldP spid="296" grpId="2" animBg="1" advAuto="0"/>
      <p:bldP spid="302" grpId="3" animBg="1" advAuto="0"/>
      <p:bldP spid="305" grpId="6" animBg="1" advAuto="0"/>
      <p:bldP spid="308" grpId="7" animBg="1" advAuto="0"/>
      <p:bldP spid="318" grpId="9" animBg="1" advAuto="0"/>
      <p:bldP spid="324" grpId="1" animBg="1" advAuto="0"/>
      <p:bldP spid="330" grpId="4" animBg="1" advAuto="0"/>
      <p:bldP spid="343" grpId="8"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p:nvPr/>
        </p:nvSpPr>
        <p:spPr>
          <a:xfrm>
            <a:off x="3983087" y="3113584"/>
            <a:ext cx="16417826" cy="232317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000">
                <a:latin typeface="Consolas"/>
                <a:ea typeface="Consolas"/>
                <a:cs typeface="Consolas"/>
                <a:sym typeface="Consolas"/>
              </a:defRPr>
            </a:pPr>
            <a:r>
              <a:t>{</a:t>
            </a:r>
          </a:p>
          <a:p>
            <a:pPr algn="l" defTabSz="1828800">
              <a:defRPr sz="3000">
                <a:latin typeface="Consolas"/>
                <a:ea typeface="Consolas"/>
                <a:cs typeface="Consolas"/>
                <a:sym typeface="Consolas"/>
              </a:defRPr>
            </a:pPr>
            <a:r>
              <a:t>  </a:t>
            </a:r>
            <a:r>
              <a:rPr>
                <a:solidFill>
                  <a:srgbClr val="008000"/>
                </a:solidFill>
              </a:rPr>
              <a:t>"@context"</a:t>
            </a:r>
            <a:r>
              <a:t>: [</a:t>
            </a:r>
          </a:p>
          <a:p>
            <a:pPr algn="l" defTabSz="1828800">
              <a:defRPr sz="3000">
                <a:latin typeface="Consolas"/>
                <a:ea typeface="Consolas"/>
                <a:cs typeface="Consolas"/>
                <a:sym typeface="Consolas"/>
              </a:defRPr>
            </a:pPr>
            <a:r>
              <a:t>    </a:t>
            </a:r>
            <a:r>
              <a:rPr>
                <a:solidFill>
                  <a:srgbClr val="0000FF"/>
                </a:solidFill>
              </a:rPr>
              <a:t>"http://w3c.github.io/wot/w3c-wot-td-context.jsonld"</a:t>
            </a:r>
            <a:r>
              <a:t>,</a:t>
            </a:r>
          </a:p>
          <a:p>
            <a:pPr algn="l" defTabSz="1828800">
              <a:defRPr sz="3000">
                <a:latin typeface="Consolas"/>
                <a:ea typeface="Consolas"/>
                <a:cs typeface="Consolas"/>
                <a:sym typeface="Consolas"/>
              </a:defRPr>
            </a:pPr>
            <a:r>
              <a:t>    { </a:t>
            </a:r>
            <a:r>
              <a:rPr>
                <a:solidFill>
                  <a:srgbClr val="008000"/>
                </a:solidFill>
              </a:rPr>
              <a:t>"actuator"</a:t>
            </a:r>
            <a:r>
              <a:t>: </a:t>
            </a:r>
            <a:r>
              <a:rPr>
                <a:solidFill>
                  <a:srgbClr val="0000FF"/>
                </a:solidFill>
              </a:rPr>
              <a:t>"http://example.org/actuator#"</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r>
              <a:t>  </a:t>
            </a:r>
            <a:r>
              <a:rPr>
                <a:solidFill>
                  <a:srgbClr val="008000"/>
                </a:solidFill>
              </a:rPr>
              <a:t>"@type"</a:t>
            </a:r>
            <a:r>
              <a:t>: </a:t>
            </a:r>
            <a:r>
              <a:rPr>
                <a:solidFill>
                  <a:srgbClr val="0000FF"/>
                </a:solidFill>
              </a:rPr>
              <a:t>"Thing"</a:t>
            </a:r>
            <a:r>
              <a:t>,</a:t>
            </a:r>
          </a:p>
          <a:p>
            <a:pPr algn="l" defTabSz="1828800">
              <a:defRPr sz="3000">
                <a:latin typeface="Consolas"/>
                <a:ea typeface="Consolas"/>
                <a:cs typeface="Consolas"/>
                <a:sym typeface="Consolas"/>
              </a:defRPr>
            </a:pPr>
            <a:r>
              <a:t>  </a:t>
            </a:r>
            <a:r>
              <a:rPr>
                <a:solidFill>
                  <a:srgbClr val="008000"/>
                </a:solidFill>
              </a:rPr>
              <a:t>"name"</a:t>
            </a:r>
            <a:r>
              <a:t>: </a:t>
            </a:r>
            <a:r>
              <a:rPr>
                <a:solidFill>
                  <a:srgbClr val="0000FF"/>
                </a:solidFill>
              </a:rPr>
              <a:t>"MyLEDThing"</a:t>
            </a:r>
            <a:r>
              <a:t>,</a:t>
            </a: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r>
              <a:t>  </a:t>
            </a:r>
            <a:r>
              <a:rPr>
                <a:solidFill>
                  <a:srgbClr val="008000"/>
                </a:solidFill>
              </a:rPr>
              <a:t>"uris"</a:t>
            </a:r>
            <a:r>
              <a:t>: [</a:t>
            </a:r>
          </a:p>
          <a:p>
            <a:pPr algn="l" defTabSz="1828800">
              <a:defRPr sz="3000">
                <a:latin typeface="Consolas"/>
                <a:ea typeface="Consolas"/>
                <a:cs typeface="Consolas"/>
                <a:sym typeface="Consolas"/>
              </a:defRPr>
            </a:pPr>
            <a:r>
              <a:t>    </a:t>
            </a:r>
            <a:r>
              <a:rPr>
                <a:solidFill>
                  <a:srgbClr val="0000FF"/>
                </a:solidFill>
              </a:rPr>
              <a:t>"coap://myled.example.com:5683/"</a:t>
            </a:r>
            <a:r>
              <a:t>,</a:t>
            </a:r>
          </a:p>
          <a:p>
            <a:pPr algn="l" defTabSz="1828800">
              <a:defRPr sz="3000">
                <a:latin typeface="Consolas"/>
                <a:ea typeface="Consolas"/>
                <a:cs typeface="Consolas"/>
                <a:sym typeface="Consolas"/>
              </a:defRPr>
            </a:pPr>
            <a:r>
              <a:t>    </a:t>
            </a:r>
            <a:r>
              <a:rPr>
                <a:solidFill>
                  <a:srgbClr val="0000FF"/>
                </a:solidFill>
              </a:rPr>
              <a:t>"http://mything.example.com:8080/myled/"</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r>
              <a:t>  </a:t>
            </a:r>
            <a:r>
              <a:rPr>
                <a:solidFill>
                  <a:srgbClr val="008000"/>
                </a:solidFill>
              </a:rPr>
              <a:t>"encodings"</a:t>
            </a:r>
            <a:r>
              <a:t>: [</a:t>
            </a:r>
            <a:r>
              <a:rPr>
                <a:solidFill>
                  <a:srgbClr val="0000FF"/>
                </a:solidFill>
              </a:rPr>
              <a:t>"JSON"</a:t>
            </a:r>
            <a:r>
              <a:t>, </a:t>
            </a:r>
            <a:r>
              <a:rPr>
                <a:solidFill>
                  <a:srgbClr val="0000FF"/>
                </a:solidFill>
              </a:rPr>
              <a:t>"EXI"</a:t>
            </a:r>
            <a:r>
              <a:t>],</a:t>
            </a:r>
          </a:p>
          <a:p>
            <a:pPr algn="l" defTabSz="1828800">
              <a:defRPr sz="3000">
                <a:latin typeface="Consolas"/>
                <a:ea typeface="Consolas"/>
                <a:cs typeface="Consolas"/>
                <a:sym typeface="Consolas"/>
              </a:defRPr>
            </a:pPr>
            <a:r>
              <a:t>  </a:t>
            </a:r>
            <a:r>
              <a:rPr>
                <a:solidFill>
                  <a:srgbClr val="008000"/>
                </a:solidFill>
              </a:rPr>
              <a:t>"security"</a:t>
            </a:r>
            <a:r>
              <a:t>: {</a:t>
            </a:r>
          </a:p>
          <a:p>
            <a:pPr algn="l" defTabSz="1828800">
              <a:defRPr sz="3000">
                <a:latin typeface="Consolas"/>
                <a:ea typeface="Consolas"/>
                <a:cs typeface="Consolas"/>
                <a:sym typeface="Consolas"/>
              </a:defRPr>
            </a:pPr>
            <a:r>
              <a:t>    </a:t>
            </a:r>
            <a:r>
              <a:rPr>
                <a:solidFill>
                  <a:srgbClr val="008000"/>
                </a:solidFill>
              </a:rPr>
              <a:t>"cat"</a:t>
            </a:r>
            <a:r>
              <a:t>: </a:t>
            </a:r>
            <a:r>
              <a:rPr>
                <a:solidFill>
                  <a:srgbClr val="0000FF"/>
                </a:solidFill>
              </a:rPr>
              <a:t>"token:jwt"</a:t>
            </a:r>
            <a:r>
              <a:t>,</a:t>
            </a:r>
          </a:p>
          <a:p>
            <a:pPr algn="l" defTabSz="1828800">
              <a:defRPr sz="3000">
                <a:latin typeface="Consolas"/>
                <a:ea typeface="Consolas"/>
                <a:cs typeface="Consolas"/>
                <a:sym typeface="Consolas"/>
              </a:defRPr>
            </a:pPr>
            <a:r>
              <a:t>    </a:t>
            </a:r>
            <a:r>
              <a:rPr>
                <a:solidFill>
                  <a:srgbClr val="008000"/>
                </a:solidFill>
              </a:rPr>
              <a:t>"alg"</a:t>
            </a:r>
            <a:r>
              <a:t>: </a:t>
            </a:r>
            <a:r>
              <a:rPr>
                <a:solidFill>
                  <a:srgbClr val="0000FF"/>
                </a:solidFill>
              </a:rPr>
              <a:t>"HS256"</a:t>
            </a:r>
            <a:r>
              <a:t>,</a:t>
            </a:r>
          </a:p>
          <a:p>
            <a:pPr algn="l" defTabSz="1828800">
              <a:defRPr sz="3000">
                <a:latin typeface="Consolas"/>
                <a:ea typeface="Consolas"/>
                <a:cs typeface="Consolas"/>
                <a:sym typeface="Consolas"/>
              </a:defRPr>
            </a:pPr>
            <a:r>
              <a:t>    </a:t>
            </a:r>
            <a:r>
              <a:rPr>
                <a:solidFill>
                  <a:srgbClr val="008000"/>
                </a:solidFill>
              </a:rPr>
              <a:t>"as"</a:t>
            </a:r>
            <a:r>
              <a:t>: </a:t>
            </a:r>
            <a:r>
              <a:rPr>
                <a:solidFill>
                  <a:srgbClr val="0000FF"/>
                </a:solidFill>
              </a:rPr>
              <a:t>"https://authority-issuing.example.org"</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r>
              <a:t>  </a:t>
            </a:r>
            <a:r>
              <a:rPr>
                <a:solidFill>
                  <a:srgbClr val="008000"/>
                </a:solidFill>
              </a:rPr>
              <a:t>"properties"</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r>
              <a:rPr>
                <a:solidFill>
                  <a:srgbClr val="008000"/>
                </a:solidFill>
              </a:rPr>
              <a:t>"@type"</a:t>
            </a:r>
            <a:r>
              <a:t>: </a:t>
            </a:r>
            <a:r>
              <a:rPr>
                <a:solidFill>
                  <a:srgbClr val="0000FF"/>
                </a:solidFill>
              </a:rPr>
              <a:t>"actuator:onOffStatus"</a:t>
            </a:r>
            <a:r>
              <a:t>,</a:t>
            </a:r>
          </a:p>
          <a:p>
            <a:pPr algn="l" defTabSz="1828800">
              <a:defRPr sz="3000">
                <a:latin typeface="Consolas"/>
                <a:ea typeface="Consolas"/>
                <a:cs typeface="Consolas"/>
                <a:sym typeface="Consolas"/>
              </a:defRPr>
            </a:pPr>
            <a:r>
              <a:t>      </a:t>
            </a:r>
            <a:r>
              <a:rPr>
                <a:solidFill>
                  <a:srgbClr val="008000"/>
                </a:solidFill>
              </a:rPr>
              <a:t>"name"</a:t>
            </a:r>
            <a:r>
              <a:t>: </a:t>
            </a:r>
            <a:r>
              <a:rPr>
                <a:solidFill>
                  <a:srgbClr val="0000FF"/>
                </a:solidFill>
              </a:rPr>
              <a:t>"status"</a:t>
            </a:r>
            <a:r>
              <a:t>,</a:t>
            </a:r>
          </a:p>
          <a:p>
            <a:pPr algn="l" defTabSz="1828800">
              <a:defRPr sz="3000">
                <a:latin typeface="Consolas"/>
                <a:ea typeface="Consolas"/>
                <a:cs typeface="Consolas"/>
                <a:sym typeface="Consolas"/>
              </a:defRPr>
            </a:pPr>
            <a:r>
              <a:t>      </a:t>
            </a:r>
            <a:r>
              <a:rPr>
                <a:solidFill>
                  <a:srgbClr val="008000"/>
                </a:solidFill>
              </a:rPr>
              <a:t>"valueType"</a:t>
            </a:r>
            <a:r>
              <a:t>: { </a:t>
            </a:r>
            <a:r>
              <a:rPr>
                <a:solidFill>
                  <a:srgbClr val="008000"/>
                </a:solidFill>
              </a:rPr>
              <a:t>"type"</a:t>
            </a:r>
            <a:r>
              <a:t>: </a:t>
            </a:r>
            <a:r>
              <a:rPr>
                <a:solidFill>
                  <a:srgbClr val="0000FF"/>
                </a:solidFill>
              </a:rPr>
              <a:t>"boolean"</a:t>
            </a:r>
            <a:r>
              <a:t> },</a:t>
            </a:r>
          </a:p>
          <a:p>
            <a:pPr algn="l" defTabSz="1828800">
              <a:defRPr sz="3000">
                <a:latin typeface="Consolas"/>
                <a:ea typeface="Consolas"/>
                <a:cs typeface="Consolas"/>
                <a:sym typeface="Consolas"/>
              </a:defRPr>
            </a:pPr>
            <a:r>
              <a:t>      </a:t>
            </a:r>
            <a:r>
              <a:rPr>
                <a:solidFill>
                  <a:srgbClr val="008000"/>
                </a:solidFill>
              </a:rPr>
              <a:t>"writable"</a:t>
            </a:r>
            <a:r>
              <a:t>: true,</a:t>
            </a:r>
          </a:p>
          <a:p>
            <a:pPr algn="l" defTabSz="1828800">
              <a:defRPr sz="3000">
                <a:latin typeface="Consolas"/>
                <a:ea typeface="Consolas"/>
                <a:cs typeface="Consolas"/>
                <a:sym typeface="Consolas"/>
              </a:defRPr>
            </a:pPr>
            <a:r>
              <a:t>      </a:t>
            </a:r>
            <a:r>
              <a:rPr>
                <a:solidFill>
                  <a:srgbClr val="008000"/>
                </a:solidFill>
              </a:rPr>
              <a:t>"hrefs"</a:t>
            </a:r>
            <a:r>
              <a:t>: [ </a:t>
            </a:r>
            <a:r>
              <a:rPr>
                <a:solidFill>
                  <a:srgbClr val="0000FF"/>
                </a:solidFill>
              </a:rPr>
              <a:t>"pwr"</a:t>
            </a:r>
            <a:r>
              <a:t>, </a:t>
            </a:r>
            <a:r>
              <a:rPr>
                <a:solidFill>
                  <a:srgbClr val="0000FF"/>
                </a:solidFill>
              </a:rPr>
              <a:t>"status"</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r>
              <a:rPr>
                <a:solidFill>
                  <a:srgbClr val="008000"/>
                </a:solidFill>
              </a:rPr>
              <a:t>"actions"</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r>
              <a:rPr>
                <a:solidFill>
                  <a:srgbClr val="008000"/>
                </a:solidFill>
              </a:rPr>
              <a:t>"@type"</a:t>
            </a:r>
            <a:r>
              <a:t>: </a:t>
            </a:r>
            <a:r>
              <a:rPr>
                <a:solidFill>
                  <a:srgbClr val="0000FF"/>
                </a:solidFill>
              </a:rPr>
              <a:t>"actuator:fadeIn"</a:t>
            </a:r>
            <a:r>
              <a:t>,</a:t>
            </a:r>
          </a:p>
          <a:p>
            <a:pPr algn="l" defTabSz="1828800">
              <a:defRPr sz="3000">
                <a:latin typeface="Consolas"/>
                <a:ea typeface="Consolas"/>
                <a:cs typeface="Consolas"/>
                <a:sym typeface="Consolas"/>
              </a:defRPr>
            </a:pPr>
            <a:r>
              <a:t>      </a:t>
            </a:r>
            <a:r>
              <a:rPr>
                <a:solidFill>
                  <a:srgbClr val="008000"/>
                </a:solidFill>
              </a:rPr>
              <a:t>"name"</a:t>
            </a:r>
            <a:r>
              <a:t>: </a:t>
            </a:r>
            <a:r>
              <a:rPr>
                <a:solidFill>
                  <a:srgbClr val="0000FF"/>
                </a:solidFill>
              </a:rPr>
              <a:t>"fadeIn"</a:t>
            </a:r>
            <a:r>
              <a:t>,</a:t>
            </a:r>
          </a:p>
          <a:p>
            <a:pPr algn="l" defTabSz="1828800">
              <a:defRPr sz="3000">
                <a:latin typeface="Consolas"/>
                <a:ea typeface="Consolas"/>
                <a:cs typeface="Consolas"/>
                <a:sym typeface="Consolas"/>
              </a:defRPr>
            </a:pPr>
            <a:r>
              <a:t>      </a:t>
            </a:r>
            <a:r>
              <a:rPr>
                <a:solidFill>
                  <a:srgbClr val="008000"/>
                </a:solidFill>
              </a:rPr>
              <a:t>"inputData"</a:t>
            </a:r>
            <a:r>
              <a:t>: {</a:t>
            </a:r>
          </a:p>
          <a:p>
            <a:pPr algn="l" defTabSz="1828800">
              <a:defRPr sz="3000">
                <a:latin typeface="Consolas"/>
                <a:ea typeface="Consolas"/>
                <a:cs typeface="Consolas"/>
                <a:sym typeface="Consolas"/>
              </a:defRPr>
            </a:pPr>
            <a:r>
              <a:t>        </a:t>
            </a:r>
            <a:r>
              <a:rPr>
                <a:solidFill>
                  <a:srgbClr val="008000"/>
                </a:solidFill>
              </a:rPr>
              <a:t>"valueType"</a:t>
            </a:r>
            <a:r>
              <a:t>: { </a:t>
            </a:r>
            <a:r>
              <a:rPr>
                <a:solidFill>
                  <a:srgbClr val="008000"/>
                </a:solidFill>
              </a:rPr>
              <a:t>"type"</a:t>
            </a:r>
            <a:r>
              <a:t>: </a:t>
            </a:r>
            <a:r>
              <a:rPr>
                <a:solidFill>
                  <a:srgbClr val="0000FF"/>
                </a:solidFill>
              </a:rPr>
              <a:t>"integer"</a:t>
            </a:r>
            <a:r>
              <a:t> },</a:t>
            </a:r>
          </a:p>
          <a:p>
            <a:pPr algn="l" defTabSz="1828800">
              <a:defRPr sz="3000">
                <a:latin typeface="Consolas"/>
                <a:ea typeface="Consolas"/>
                <a:cs typeface="Consolas"/>
                <a:sym typeface="Consolas"/>
              </a:defRPr>
            </a:pPr>
            <a:r>
              <a:t>        </a:t>
            </a:r>
            <a:r>
              <a:rPr>
                <a:solidFill>
                  <a:srgbClr val="008000"/>
                </a:solidFill>
              </a:rPr>
              <a:t>"actuator:unit"</a:t>
            </a:r>
            <a:r>
              <a:t>: </a:t>
            </a:r>
            <a:r>
              <a:rPr>
                <a:solidFill>
                  <a:srgbClr val="0000FF"/>
                </a:solidFill>
              </a:rPr>
              <a:t>"actuator:ms"</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r>
              <a:rPr>
                <a:solidFill>
                  <a:srgbClr val="008000"/>
                </a:solidFill>
              </a:rPr>
              <a:t>"hrefs"</a:t>
            </a:r>
            <a:r>
              <a:t>: [ </a:t>
            </a:r>
            <a:r>
              <a:rPr>
                <a:solidFill>
                  <a:srgbClr val="0000FF"/>
                </a:solidFill>
              </a:rPr>
              <a:t>"in"</a:t>
            </a:r>
            <a:r>
              <a:t>, </a:t>
            </a:r>
            <a:r>
              <a:rPr>
                <a:solidFill>
                  <a:srgbClr val="0000FF"/>
                </a:solidFill>
              </a:rPr>
              <a:t>"led/in"</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endParaRPr/>
          </a:p>
          <a:p>
            <a:pPr algn="l" defTabSz="1828800">
              <a:defRPr sz="3000">
                <a:latin typeface="Consolas"/>
                <a:ea typeface="Consolas"/>
                <a:cs typeface="Consolas"/>
                <a:sym typeface="Consolas"/>
              </a:defRPr>
            </a:pPr>
            <a:r>
              <a:t>  </a:t>
            </a:r>
            <a:r>
              <a:rPr>
                <a:solidFill>
                  <a:srgbClr val="008000"/>
                </a:solidFill>
              </a:rPr>
              <a:t>"events"</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r>
              <a:rPr>
                <a:solidFill>
                  <a:srgbClr val="008000"/>
                </a:solidFill>
              </a:rPr>
              <a:t>"@type"</a:t>
            </a:r>
            <a:r>
              <a:t>: </a:t>
            </a:r>
            <a:r>
              <a:rPr>
                <a:solidFill>
                  <a:srgbClr val="0000FF"/>
                </a:solidFill>
              </a:rPr>
              <a:t>"actuator:alert"</a:t>
            </a:r>
            <a:r>
              <a:t>,</a:t>
            </a:r>
          </a:p>
          <a:p>
            <a:pPr algn="l" defTabSz="1828800">
              <a:defRPr sz="3000">
                <a:latin typeface="Consolas"/>
                <a:ea typeface="Consolas"/>
                <a:cs typeface="Consolas"/>
                <a:sym typeface="Consolas"/>
              </a:defRPr>
            </a:pPr>
            <a:r>
              <a:t>      </a:t>
            </a:r>
            <a:r>
              <a:rPr>
                <a:solidFill>
                  <a:srgbClr val="008000"/>
                </a:solidFill>
              </a:rPr>
              <a:t>"name"</a:t>
            </a:r>
            <a:r>
              <a:t>: </a:t>
            </a:r>
            <a:r>
              <a:rPr>
                <a:solidFill>
                  <a:srgbClr val="0000FF"/>
                </a:solidFill>
              </a:rPr>
              <a:t>"criticalCondition"</a:t>
            </a:r>
            <a:r>
              <a:t>,</a:t>
            </a:r>
          </a:p>
          <a:p>
            <a:pPr algn="l" defTabSz="1828800">
              <a:defRPr sz="3000">
                <a:latin typeface="Consolas"/>
                <a:ea typeface="Consolas"/>
                <a:cs typeface="Consolas"/>
                <a:sym typeface="Consolas"/>
              </a:defRPr>
            </a:pPr>
            <a:r>
              <a:t>      </a:t>
            </a:r>
            <a:r>
              <a:rPr>
                <a:solidFill>
                  <a:srgbClr val="008000"/>
                </a:solidFill>
              </a:rPr>
              <a:t>"valueType"</a:t>
            </a:r>
            <a:r>
              <a:t>: { </a:t>
            </a:r>
            <a:r>
              <a:rPr>
                <a:solidFill>
                  <a:srgbClr val="008000"/>
                </a:solidFill>
              </a:rPr>
              <a:t>"type"</a:t>
            </a:r>
            <a:r>
              <a:t>: </a:t>
            </a:r>
            <a:r>
              <a:rPr>
                <a:solidFill>
                  <a:srgbClr val="0000FF"/>
                </a:solidFill>
              </a:rPr>
              <a:t>"string"</a:t>
            </a:r>
            <a:r>
              <a:t> },</a:t>
            </a:r>
          </a:p>
          <a:p>
            <a:pPr algn="l" defTabSz="1828800">
              <a:defRPr sz="3000">
                <a:latin typeface="Consolas"/>
                <a:ea typeface="Consolas"/>
                <a:cs typeface="Consolas"/>
                <a:sym typeface="Consolas"/>
              </a:defRPr>
            </a:pPr>
            <a:r>
              <a:t>      </a:t>
            </a:r>
            <a:r>
              <a:rPr>
                <a:solidFill>
                  <a:srgbClr val="008000"/>
                </a:solidFill>
              </a:rPr>
              <a:t>"hrefs"</a:t>
            </a:r>
            <a:r>
              <a:t>: [ </a:t>
            </a:r>
            <a:r>
              <a:rPr>
                <a:solidFill>
                  <a:srgbClr val="0000FF"/>
                </a:solidFill>
              </a:rPr>
              <a:t>"ev"</a:t>
            </a:r>
            <a:r>
              <a:t>, </a:t>
            </a:r>
            <a:r>
              <a:rPr>
                <a:solidFill>
                  <a:srgbClr val="0000FF"/>
                </a:solidFill>
              </a:rPr>
              <a:t>"alert"</a:t>
            </a: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  ]</a:t>
            </a:r>
          </a:p>
          <a:p>
            <a:pPr algn="l" defTabSz="1828800">
              <a:defRPr sz="3000">
                <a:latin typeface="Consolas"/>
                <a:ea typeface="Consolas"/>
                <a:cs typeface="Consolas"/>
                <a:sym typeface="Consolas"/>
              </a:defRPr>
            </a:pPr>
            <a:r>
              <a:t>}</a:t>
            </a:r>
          </a:p>
        </p:txBody>
      </p:sp>
      <p:sp>
        <p:nvSpPr>
          <p:cNvPr id="348" name="Shape 348"/>
          <p:cNvSpPr>
            <a:spLocks noGrp="1"/>
          </p:cNvSpPr>
          <p:nvPr>
            <p:ph type="title"/>
          </p:nvPr>
        </p:nvSpPr>
        <p:spPr>
          <a:xfrm>
            <a:off x="2643334" y="8752"/>
            <a:ext cx="19411157" cy="3002474"/>
          </a:xfrm>
          <a:prstGeom prst="rect">
            <a:avLst/>
          </a:prstGeom>
        </p:spPr>
        <p:txBody>
          <a:bodyPr lIns="71437" tIns="71437" rIns="71437" bIns="71437"/>
          <a:lstStyle>
            <a:lvl1pPr>
              <a:defRPr sz="8400">
                <a:latin typeface="Calibri Light"/>
                <a:ea typeface="Calibri Light"/>
                <a:cs typeface="Calibri Light"/>
                <a:sym typeface="Calibri Light"/>
              </a:defRPr>
            </a:lvl1pPr>
          </a:lstStyle>
          <a:p>
            <a:r>
              <a:rPr dirty="0"/>
              <a:t>W3C Thing Description (TD) Example</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981706" pathEditMode="relative">
                                      <p:cBhvr>
                                        <p:cTn id="6" dur="2000" fill="hold"/>
                                        <p:tgtEl>
                                          <p:spTgt spid="347"/>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001320 -0.233412" pathEditMode="relative">
                                      <p:cBhvr>
                                        <p:cTn id="9" dur="1000" fill="hold"/>
                                        <p:tgtEl>
                                          <p:spTgt spid="3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983087" y="-10347721"/>
            <a:ext cx="16417826" cy="232317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000">
                <a:latin typeface="Consolas"/>
                <a:ea typeface="Consolas"/>
                <a:cs typeface="Consolas"/>
                <a:sym typeface="Consolas"/>
              </a:defRPr>
            </a:pPr>
            <a:r>
              <a:rPr dirty="0"/>
              <a:t>{</a:t>
            </a:r>
          </a:p>
          <a:p>
            <a:pPr algn="l" defTabSz="1828800">
              <a:defRPr sz="3000">
                <a:latin typeface="Consolas"/>
                <a:ea typeface="Consolas"/>
                <a:cs typeface="Consolas"/>
                <a:sym typeface="Consolas"/>
              </a:defRPr>
            </a:pPr>
            <a:r>
              <a:rPr dirty="0"/>
              <a:t>  </a:t>
            </a:r>
            <a:r>
              <a:rPr dirty="0">
                <a:solidFill>
                  <a:srgbClr val="008000"/>
                </a:solidFill>
              </a:rPr>
              <a:t>"@context"</a:t>
            </a:r>
            <a:r>
              <a:rPr dirty="0"/>
              <a:t>: [</a:t>
            </a:r>
          </a:p>
          <a:p>
            <a:pPr algn="l" defTabSz="1828800">
              <a:defRPr sz="3000">
                <a:latin typeface="Consolas"/>
                <a:ea typeface="Consolas"/>
                <a:cs typeface="Consolas"/>
                <a:sym typeface="Consolas"/>
              </a:defRPr>
            </a:pPr>
            <a:r>
              <a:rPr dirty="0"/>
              <a:t>    </a:t>
            </a:r>
            <a:r>
              <a:rPr dirty="0">
                <a:solidFill>
                  <a:srgbClr val="0000FF"/>
                </a:solidFill>
              </a:rPr>
              <a:t>"http://w3c.github.io/wot/w3c-wot-td-context.jsonld"</a:t>
            </a:r>
            <a:r>
              <a:rPr dirty="0"/>
              <a:t>,</a:t>
            </a:r>
          </a:p>
          <a:p>
            <a:pPr algn="l" defTabSz="1828800">
              <a:defRPr sz="3000">
                <a:latin typeface="Consolas"/>
                <a:ea typeface="Consolas"/>
                <a:cs typeface="Consolas"/>
                <a:sym typeface="Consolas"/>
              </a:defRPr>
            </a:pPr>
            <a:r>
              <a:rPr dirty="0"/>
              <a:t>    { </a:t>
            </a:r>
            <a:r>
              <a:rPr dirty="0">
                <a:solidFill>
                  <a:srgbClr val="008000"/>
                </a:solidFill>
              </a:rPr>
              <a:t>"actuator"</a:t>
            </a:r>
            <a:r>
              <a:rPr dirty="0"/>
              <a:t>: </a:t>
            </a:r>
            <a:r>
              <a:rPr dirty="0">
                <a:solidFill>
                  <a:srgbClr val="0000FF"/>
                </a:solidFill>
              </a:rPr>
              <a:t>"http://example.org/actuator#"</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r>
              <a:rPr dirty="0"/>
              <a:t>  </a:t>
            </a:r>
            <a:r>
              <a:rPr dirty="0">
                <a:solidFill>
                  <a:srgbClr val="008000"/>
                </a:solidFill>
              </a:rPr>
              <a:t>"@type"</a:t>
            </a:r>
            <a:r>
              <a:rPr dirty="0"/>
              <a:t>: </a:t>
            </a:r>
            <a:r>
              <a:rPr dirty="0">
                <a:solidFill>
                  <a:srgbClr val="0000FF"/>
                </a:solidFill>
              </a:rPr>
              <a:t>"Thing"</a:t>
            </a:r>
            <a:r>
              <a:rPr dirty="0"/>
              <a:t>,</a:t>
            </a:r>
          </a:p>
          <a:p>
            <a:pPr algn="l" defTabSz="1828800">
              <a:defRPr sz="3000">
                <a:latin typeface="Consolas"/>
                <a:ea typeface="Consolas"/>
                <a:cs typeface="Consolas"/>
                <a:sym typeface="Consolas"/>
              </a:defRPr>
            </a:pPr>
            <a:r>
              <a:rPr dirty="0"/>
              <a:t>  </a:t>
            </a:r>
            <a:r>
              <a:rPr dirty="0">
                <a:solidFill>
                  <a:srgbClr val="008000"/>
                </a:solidFill>
              </a:rPr>
              <a:t>"name"</a:t>
            </a:r>
            <a:r>
              <a:rPr dirty="0"/>
              <a:t>: </a:t>
            </a:r>
            <a:r>
              <a:rPr dirty="0">
                <a:solidFill>
                  <a:srgbClr val="0000FF"/>
                </a:solidFill>
              </a:rPr>
              <a:t>"MyLEDThing"</a:t>
            </a:r>
            <a:r>
              <a:rPr dirty="0"/>
              <a:t>,</a:t>
            </a:r>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r>
              <a:rPr dirty="0"/>
              <a:t>  </a:t>
            </a:r>
            <a:r>
              <a:rPr dirty="0">
                <a:solidFill>
                  <a:srgbClr val="008000"/>
                </a:solidFill>
              </a:rPr>
              <a:t>"uris"</a:t>
            </a:r>
            <a:r>
              <a:rPr dirty="0"/>
              <a:t>: [</a:t>
            </a:r>
          </a:p>
          <a:p>
            <a:pPr algn="l" defTabSz="1828800">
              <a:defRPr sz="3000">
                <a:latin typeface="Consolas"/>
                <a:ea typeface="Consolas"/>
                <a:cs typeface="Consolas"/>
                <a:sym typeface="Consolas"/>
              </a:defRPr>
            </a:pPr>
            <a:r>
              <a:rPr dirty="0"/>
              <a:t>    </a:t>
            </a:r>
            <a:r>
              <a:rPr dirty="0">
                <a:solidFill>
                  <a:srgbClr val="0000FF"/>
                </a:solidFill>
              </a:rPr>
              <a:t>"coap://myled.example.com:5683/"</a:t>
            </a:r>
            <a:r>
              <a:rPr dirty="0"/>
              <a:t>,</a:t>
            </a:r>
          </a:p>
          <a:p>
            <a:pPr algn="l" defTabSz="1828800">
              <a:defRPr sz="3000">
                <a:latin typeface="Consolas"/>
                <a:ea typeface="Consolas"/>
                <a:cs typeface="Consolas"/>
                <a:sym typeface="Consolas"/>
              </a:defRPr>
            </a:pPr>
            <a:r>
              <a:rPr dirty="0"/>
              <a:t>    </a:t>
            </a:r>
            <a:r>
              <a:rPr dirty="0">
                <a:solidFill>
                  <a:srgbClr val="0000FF"/>
                </a:solidFill>
              </a:rPr>
              <a:t>"http://mything.example.com:8080/myled/"</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r>
              <a:rPr dirty="0"/>
              <a:t>  </a:t>
            </a:r>
            <a:r>
              <a:rPr dirty="0">
                <a:solidFill>
                  <a:srgbClr val="008000"/>
                </a:solidFill>
              </a:rPr>
              <a:t>"encodings"</a:t>
            </a:r>
            <a:r>
              <a:rPr dirty="0"/>
              <a:t>: [</a:t>
            </a:r>
            <a:r>
              <a:rPr dirty="0">
                <a:solidFill>
                  <a:srgbClr val="0000FF"/>
                </a:solidFill>
              </a:rPr>
              <a:t>"JSON"</a:t>
            </a:r>
            <a:r>
              <a:rPr dirty="0"/>
              <a:t>, </a:t>
            </a:r>
            <a:r>
              <a:rPr dirty="0">
                <a:solidFill>
                  <a:srgbClr val="0000FF"/>
                </a:solidFill>
              </a:rPr>
              <a:t>"EXI"</a:t>
            </a:r>
            <a:r>
              <a:rPr dirty="0"/>
              <a:t>],</a:t>
            </a:r>
          </a:p>
          <a:p>
            <a:pPr algn="l" defTabSz="1828800">
              <a:defRPr sz="3000">
                <a:latin typeface="Consolas"/>
                <a:ea typeface="Consolas"/>
                <a:cs typeface="Consolas"/>
                <a:sym typeface="Consolas"/>
              </a:defRPr>
            </a:pPr>
            <a:r>
              <a:rPr dirty="0"/>
              <a:t>  </a:t>
            </a:r>
            <a:r>
              <a:rPr dirty="0">
                <a:solidFill>
                  <a:srgbClr val="008000"/>
                </a:solidFill>
              </a:rPr>
              <a:t>"security"</a:t>
            </a:r>
            <a:r>
              <a:rPr dirty="0"/>
              <a:t>: {</a:t>
            </a:r>
          </a:p>
          <a:p>
            <a:pPr algn="l" defTabSz="1828800">
              <a:defRPr sz="3000">
                <a:latin typeface="Consolas"/>
                <a:ea typeface="Consolas"/>
                <a:cs typeface="Consolas"/>
                <a:sym typeface="Consolas"/>
              </a:defRPr>
            </a:pPr>
            <a:r>
              <a:rPr dirty="0"/>
              <a:t>    </a:t>
            </a:r>
            <a:r>
              <a:rPr dirty="0">
                <a:solidFill>
                  <a:srgbClr val="008000"/>
                </a:solidFill>
              </a:rPr>
              <a:t>"cat"</a:t>
            </a:r>
            <a:r>
              <a:rPr dirty="0"/>
              <a:t>: </a:t>
            </a:r>
            <a:r>
              <a:rPr dirty="0">
                <a:solidFill>
                  <a:srgbClr val="0000FF"/>
                </a:solidFill>
              </a:rPr>
              <a:t>"token:jwt"</a:t>
            </a:r>
            <a:r>
              <a:rPr dirty="0"/>
              <a:t>,</a:t>
            </a:r>
          </a:p>
          <a:p>
            <a:pPr algn="l" defTabSz="1828800">
              <a:defRPr sz="3000">
                <a:latin typeface="Consolas"/>
                <a:ea typeface="Consolas"/>
                <a:cs typeface="Consolas"/>
                <a:sym typeface="Consolas"/>
              </a:defRPr>
            </a:pPr>
            <a:r>
              <a:rPr dirty="0"/>
              <a:t>    </a:t>
            </a:r>
            <a:r>
              <a:rPr dirty="0">
                <a:solidFill>
                  <a:srgbClr val="008000"/>
                </a:solidFill>
              </a:rPr>
              <a:t>"alg"</a:t>
            </a:r>
            <a:r>
              <a:rPr dirty="0"/>
              <a:t>: </a:t>
            </a:r>
            <a:r>
              <a:rPr dirty="0">
                <a:solidFill>
                  <a:srgbClr val="0000FF"/>
                </a:solidFill>
              </a:rPr>
              <a:t>"HS256"</a:t>
            </a:r>
            <a:r>
              <a:rPr dirty="0"/>
              <a:t>,</a:t>
            </a:r>
          </a:p>
          <a:p>
            <a:pPr algn="l" defTabSz="1828800">
              <a:defRPr sz="3000">
                <a:latin typeface="Consolas"/>
                <a:ea typeface="Consolas"/>
                <a:cs typeface="Consolas"/>
                <a:sym typeface="Consolas"/>
              </a:defRPr>
            </a:pPr>
            <a:r>
              <a:rPr dirty="0"/>
              <a:t>    </a:t>
            </a:r>
            <a:r>
              <a:rPr dirty="0">
                <a:solidFill>
                  <a:srgbClr val="008000"/>
                </a:solidFill>
              </a:rPr>
              <a:t>"as"</a:t>
            </a:r>
            <a:r>
              <a:rPr dirty="0"/>
              <a:t>: </a:t>
            </a:r>
            <a:r>
              <a:rPr dirty="0">
                <a:solidFill>
                  <a:srgbClr val="0000FF"/>
                </a:solidFill>
              </a:rPr>
              <a:t>"https://authority-issuing.example.org"</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r>
              <a:rPr dirty="0"/>
              <a:t>  </a:t>
            </a:r>
            <a:r>
              <a:rPr dirty="0">
                <a:solidFill>
                  <a:srgbClr val="008000"/>
                </a:solidFill>
              </a:rPr>
              <a:t>"properties"</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r>
              <a:rPr dirty="0">
                <a:solidFill>
                  <a:srgbClr val="008000"/>
                </a:solidFill>
              </a:rPr>
              <a:t>"@type"</a:t>
            </a:r>
            <a:r>
              <a:rPr dirty="0"/>
              <a:t>: </a:t>
            </a:r>
            <a:r>
              <a:rPr dirty="0">
                <a:solidFill>
                  <a:srgbClr val="0000FF"/>
                </a:solidFill>
              </a:rPr>
              <a:t>"actuator:onOffStatus"</a:t>
            </a:r>
            <a:r>
              <a:rPr dirty="0"/>
              <a:t>,</a:t>
            </a:r>
          </a:p>
          <a:p>
            <a:pPr algn="l" defTabSz="1828800">
              <a:defRPr sz="3000">
                <a:latin typeface="Consolas"/>
                <a:ea typeface="Consolas"/>
                <a:cs typeface="Consolas"/>
                <a:sym typeface="Consolas"/>
              </a:defRPr>
            </a:pPr>
            <a:r>
              <a:rPr dirty="0"/>
              <a:t>      </a:t>
            </a:r>
            <a:r>
              <a:rPr dirty="0">
                <a:solidFill>
                  <a:srgbClr val="008000"/>
                </a:solidFill>
              </a:rPr>
              <a:t>"name"</a:t>
            </a:r>
            <a:r>
              <a:rPr dirty="0"/>
              <a:t>: </a:t>
            </a:r>
            <a:r>
              <a:rPr dirty="0">
                <a:solidFill>
                  <a:srgbClr val="0000FF"/>
                </a:solidFill>
              </a:rPr>
              <a:t>"status"</a:t>
            </a:r>
            <a:r>
              <a:rPr dirty="0"/>
              <a:t>,</a:t>
            </a:r>
          </a:p>
          <a:p>
            <a:pPr algn="l" defTabSz="1828800">
              <a:defRPr sz="3000">
                <a:latin typeface="Consolas"/>
                <a:ea typeface="Consolas"/>
                <a:cs typeface="Consolas"/>
                <a:sym typeface="Consolas"/>
              </a:defRPr>
            </a:pPr>
            <a:r>
              <a:rPr dirty="0"/>
              <a:t>      </a:t>
            </a:r>
            <a:r>
              <a:rPr dirty="0">
                <a:solidFill>
                  <a:srgbClr val="008000"/>
                </a:solidFill>
              </a:rPr>
              <a:t>"valueType"</a:t>
            </a:r>
            <a:r>
              <a:rPr dirty="0"/>
              <a:t>: { </a:t>
            </a:r>
            <a:r>
              <a:rPr dirty="0">
                <a:solidFill>
                  <a:srgbClr val="008000"/>
                </a:solidFill>
              </a:rPr>
              <a:t>"type"</a:t>
            </a:r>
            <a:r>
              <a:rPr dirty="0"/>
              <a:t>: </a:t>
            </a:r>
            <a:r>
              <a:rPr dirty="0">
                <a:solidFill>
                  <a:srgbClr val="0000FF"/>
                </a:solidFill>
              </a:rPr>
              <a:t>"boolean"</a:t>
            </a:r>
            <a:r>
              <a:rPr dirty="0"/>
              <a:t> },</a:t>
            </a:r>
          </a:p>
          <a:p>
            <a:pPr algn="l" defTabSz="1828800">
              <a:defRPr sz="3000">
                <a:latin typeface="Consolas"/>
                <a:ea typeface="Consolas"/>
                <a:cs typeface="Consolas"/>
                <a:sym typeface="Consolas"/>
              </a:defRPr>
            </a:pPr>
            <a:r>
              <a:rPr dirty="0"/>
              <a:t>      </a:t>
            </a:r>
            <a:r>
              <a:rPr dirty="0">
                <a:solidFill>
                  <a:srgbClr val="008000"/>
                </a:solidFill>
              </a:rPr>
              <a:t>"writable"</a:t>
            </a:r>
            <a:r>
              <a:rPr dirty="0"/>
              <a:t>: true,</a:t>
            </a:r>
          </a:p>
          <a:p>
            <a:pPr algn="l" defTabSz="1828800">
              <a:defRPr sz="3000">
                <a:latin typeface="Consolas"/>
                <a:ea typeface="Consolas"/>
                <a:cs typeface="Consolas"/>
                <a:sym typeface="Consolas"/>
              </a:defRPr>
            </a:pPr>
            <a:r>
              <a:rPr dirty="0"/>
              <a:t>      </a:t>
            </a:r>
            <a:r>
              <a:rPr dirty="0">
                <a:solidFill>
                  <a:srgbClr val="008000"/>
                </a:solidFill>
              </a:rPr>
              <a:t>"hrefs"</a:t>
            </a:r>
            <a:r>
              <a:rPr dirty="0"/>
              <a:t>: [ </a:t>
            </a:r>
            <a:r>
              <a:rPr dirty="0">
                <a:solidFill>
                  <a:srgbClr val="0000FF"/>
                </a:solidFill>
              </a:rPr>
              <a:t>"pwr"</a:t>
            </a:r>
            <a:r>
              <a:rPr dirty="0"/>
              <a:t>, </a:t>
            </a:r>
            <a:r>
              <a:rPr dirty="0">
                <a:solidFill>
                  <a:srgbClr val="0000FF"/>
                </a:solidFill>
              </a:rPr>
              <a:t>"status"</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r>
              <a:rPr dirty="0">
                <a:solidFill>
                  <a:srgbClr val="008000"/>
                </a:solidFill>
              </a:rPr>
              <a:t>"actions"</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r>
              <a:rPr dirty="0">
                <a:solidFill>
                  <a:srgbClr val="008000"/>
                </a:solidFill>
              </a:rPr>
              <a:t>"@type"</a:t>
            </a:r>
            <a:r>
              <a:rPr dirty="0"/>
              <a:t>: </a:t>
            </a:r>
            <a:r>
              <a:rPr dirty="0">
                <a:solidFill>
                  <a:srgbClr val="0000FF"/>
                </a:solidFill>
              </a:rPr>
              <a:t>"actuator:fadeIn"</a:t>
            </a:r>
            <a:r>
              <a:rPr dirty="0"/>
              <a:t>,</a:t>
            </a:r>
          </a:p>
          <a:p>
            <a:pPr algn="l" defTabSz="1828800">
              <a:defRPr sz="3000">
                <a:latin typeface="Consolas"/>
                <a:ea typeface="Consolas"/>
                <a:cs typeface="Consolas"/>
                <a:sym typeface="Consolas"/>
              </a:defRPr>
            </a:pPr>
            <a:r>
              <a:rPr dirty="0"/>
              <a:t>      </a:t>
            </a:r>
            <a:r>
              <a:rPr dirty="0">
                <a:solidFill>
                  <a:srgbClr val="008000"/>
                </a:solidFill>
              </a:rPr>
              <a:t>"name"</a:t>
            </a:r>
            <a:r>
              <a:rPr dirty="0"/>
              <a:t>: </a:t>
            </a:r>
            <a:r>
              <a:rPr dirty="0">
                <a:solidFill>
                  <a:srgbClr val="0000FF"/>
                </a:solidFill>
              </a:rPr>
              <a:t>"fadeIn"</a:t>
            </a:r>
            <a:r>
              <a:rPr dirty="0"/>
              <a:t>,</a:t>
            </a:r>
          </a:p>
          <a:p>
            <a:pPr algn="l" defTabSz="1828800">
              <a:defRPr sz="3000">
                <a:latin typeface="Consolas"/>
                <a:ea typeface="Consolas"/>
                <a:cs typeface="Consolas"/>
                <a:sym typeface="Consolas"/>
              </a:defRPr>
            </a:pPr>
            <a:r>
              <a:rPr dirty="0"/>
              <a:t>      </a:t>
            </a:r>
            <a:r>
              <a:rPr dirty="0">
                <a:solidFill>
                  <a:srgbClr val="008000"/>
                </a:solidFill>
              </a:rPr>
              <a:t>"inputData"</a:t>
            </a:r>
            <a:r>
              <a:rPr dirty="0"/>
              <a:t>: {</a:t>
            </a:r>
          </a:p>
          <a:p>
            <a:pPr algn="l" defTabSz="1828800">
              <a:defRPr sz="3000">
                <a:latin typeface="Consolas"/>
                <a:ea typeface="Consolas"/>
                <a:cs typeface="Consolas"/>
                <a:sym typeface="Consolas"/>
              </a:defRPr>
            </a:pPr>
            <a:r>
              <a:rPr dirty="0"/>
              <a:t>        </a:t>
            </a:r>
            <a:r>
              <a:rPr dirty="0">
                <a:solidFill>
                  <a:srgbClr val="008000"/>
                </a:solidFill>
              </a:rPr>
              <a:t>"valueType"</a:t>
            </a:r>
            <a:r>
              <a:rPr dirty="0"/>
              <a:t>: { </a:t>
            </a:r>
            <a:r>
              <a:rPr dirty="0">
                <a:solidFill>
                  <a:srgbClr val="008000"/>
                </a:solidFill>
              </a:rPr>
              <a:t>"type"</a:t>
            </a:r>
            <a:r>
              <a:rPr dirty="0"/>
              <a:t>: </a:t>
            </a:r>
            <a:r>
              <a:rPr dirty="0">
                <a:solidFill>
                  <a:srgbClr val="0000FF"/>
                </a:solidFill>
              </a:rPr>
              <a:t>"integer"</a:t>
            </a:r>
            <a:r>
              <a:rPr dirty="0"/>
              <a:t> },</a:t>
            </a:r>
          </a:p>
          <a:p>
            <a:pPr algn="l" defTabSz="1828800">
              <a:defRPr sz="3000">
                <a:latin typeface="Consolas"/>
                <a:ea typeface="Consolas"/>
                <a:cs typeface="Consolas"/>
                <a:sym typeface="Consolas"/>
              </a:defRPr>
            </a:pPr>
            <a:r>
              <a:rPr dirty="0"/>
              <a:t>        </a:t>
            </a:r>
            <a:r>
              <a:rPr dirty="0">
                <a:solidFill>
                  <a:srgbClr val="008000"/>
                </a:solidFill>
              </a:rPr>
              <a:t>"actuator:unit"</a:t>
            </a:r>
            <a:r>
              <a:rPr dirty="0"/>
              <a:t>: </a:t>
            </a:r>
            <a:r>
              <a:rPr dirty="0">
                <a:solidFill>
                  <a:srgbClr val="0000FF"/>
                </a:solidFill>
              </a:rPr>
              <a:t>"actuator:ms"</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r>
              <a:rPr dirty="0">
                <a:solidFill>
                  <a:srgbClr val="008000"/>
                </a:solidFill>
              </a:rPr>
              <a:t>"hrefs"</a:t>
            </a:r>
            <a:r>
              <a:rPr dirty="0"/>
              <a:t>: [ </a:t>
            </a:r>
            <a:r>
              <a:rPr dirty="0">
                <a:solidFill>
                  <a:srgbClr val="0000FF"/>
                </a:solidFill>
              </a:rPr>
              <a:t>"in"</a:t>
            </a:r>
            <a:r>
              <a:rPr dirty="0"/>
              <a:t>, </a:t>
            </a:r>
            <a:r>
              <a:rPr dirty="0">
                <a:solidFill>
                  <a:srgbClr val="0000FF"/>
                </a:solidFill>
              </a:rPr>
              <a:t>"led/in"</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endParaRPr dirty="0"/>
          </a:p>
          <a:p>
            <a:pPr algn="l" defTabSz="1828800">
              <a:defRPr sz="3000">
                <a:latin typeface="Consolas"/>
                <a:ea typeface="Consolas"/>
                <a:cs typeface="Consolas"/>
                <a:sym typeface="Consolas"/>
              </a:defRPr>
            </a:pPr>
            <a:r>
              <a:rPr dirty="0"/>
              <a:t>  </a:t>
            </a:r>
            <a:r>
              <a:rPr dirty="0">
                <a:solidFill>
                  <a:srgbClr val="008000"/>
                </a:solidFill>
              </a:rPr>
              <a:t>"events"</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r>
              <a:rPr dirty="0">
                <a:solidFill>
                  <a:srgbClr val="008000"/>
                </a:solidFill>
              </a:rPr>
              <a:t>"@type"</a:t>
            </a:r>
            <a:r>
              <a:rPr dirty="0"/>
              <a:t>: </a:t>
            </a:r>
            <a:r>
              <a:rPr dirty="0">
                <a:solidFill>
                  <a:srgbClr val="0000FF"/>
                </a:solidFill>
              </a:rPr>
              <a:t>"actuator:alert"</a:t>
            </a:r>
            <a:r>
              <a:rPr dirty="0"/>
              <a:t>,</a:t>
            </a:r>
          </a:p>
          <a:p>
            <a:pPr algn="l" defTabSz="1828800">
              <a:defRPr sz="3000">
                <a:latin typeface="Consolas"/>
                <a:ea typeface="Consolas"/>
                <a:cs typeface="Consolas"/>
                <a:sym typeface="Consolas"/>
              </a:defRPr>
            </a:pPr>
            <a:r>
              <a:rPr dirty="0"/>
              <a:t>      </a:t>
            </a:r>
            <a:r>
              <a:rPr dirty="0">
                <a:solidFill>
                  <a:srgbClr val="008000"/>
                </a:solidFill>
              </a:rPr>
              <a:t>"name"</a:t>
            </a:r>
            <a:r>
              <a:rPr dirty="0"/>
              <a:t>: </a:t>
            </a:r>
            <a:r>
              <a:rPr dirty="0">
                <a:solidFill>
                  <a:srgbClr val="0000FF"/>
                </a:solidFill>
              </a:rPr>
              <a:t>"criticalCondition"</a:t>
            </a:r>
            <a:r>
              <a:rPr dirty="0"/>
              <a:t>,</a:t>
            </a:r>
          </a:p>
          <a:p>
            <a:pPr algn="l" defTabSz="1828800">
              <a:defRPr sz="3000">
                <a:latin typeface="Consolas"/>
                <a:ea typeface="Consolas"/>
                <a:cs typeface="Consolas"/>
                <a:sym typeface="Consolas"/>
              </a:defRPr>
            </a:pPr>
            <a:r>
              <a:rPr dirty="0"/>
              <a:t>      </a:t>
            </a:r>
            <a:r>
              <a:rPr dirty="0">
                <a:solidFill>
                  <a:srgbClr val="008000"/>
                </a:solidFill>
              </a:rPr>
              <a:t>"valueType"</a:t>
            </a:r>
            <a:r>
              <a:rPr dirty="0"/>
              <a:t>: { </a:t>
            </a:r>
            <a:r>
              <a:rPr dirty="0">
                <a:solidFill>
                  <a:srgbClr val="008000"/>
                </a:solidFill>
              </a:rPr>
              <a:t>"type"</a:t>
            </a:r>
            <a:r>
              <a:rPr dirty="0"/>
              <a:t>: </a:t>
            </a:r>
            <a:r>
              <a:rPr dirty="0">
                <a:solidFill>
                  <a:srgbClr val="0000FF"/>
                </a:solidFill>
              </a:rPr>
              <a:t>"string"</a:t>
            </a:r>
            <a:r>
              <a:rPr dirty="0"/>
              <a:t> },</a:t>
            </a:r>
          </a:p>
          <a:p>
            <a:pPr algn="l" defTabSz="1828800">
              <a:defRPr sz="3000">
                <a:latin typeface="Consolas"/>
                <a:ea typeface="Consolas"/>
                <a:cs typeface="Consolas"/>
                <a:sym typeface="Consolas"/>
              </a:defRPr>
            </a:pPr>
            <a:r>
              <a:rPr dirty="0"/>
              <a:t>      </a:t>
            </a:r>
            <a:r>
              <a:rPr dirty="0">
                <a:solidFill>
                  <a:srgbClr val="008000"/>
                </a:solidFill>
              </a:rPr>
              <a:t>"hrefs"</a:t>
            </a:r>
            <a:r>
              <a:rPr dirty="0"/>
              <a:t>: [ </a:t>
            </a:r>
            <a:r>
              <a:rPr dirty="0">
                <a:solidFill>
                  <a:srgbClr val="0000FF"/>
                </a:solidFill>
              </a:rPr>
              <a:t>"ev"</a:t>
            </a:r>
            <a:r>
              <a:rPr dirty="0"/>
              <a:t>, </a:t>
            </a:r>
            <a:r>
              <a:rPr dirty="0">
                <a:solidFill>
                  <a:srgbClr val="0000FF"/>
                </a:solidFill>
              </a:rPr>
              <a:t>"alert"</a:t>
            </a: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  ]</a:t>
            </a:r>
          </a:p>
          <a:p>
            <a:pPr algn="l" defTabSz="1828800">
              <a:defRPr sz="3000">
                <a:latin typeface="Consolas"/>
                <a:ea typeface="Consolas"/>
                <a:cs typeface="Consolas"/>
                <a:sym typeface="Consolas"/>
              </a:defRPr>
            </a:pPr>
            <a:r>
              <a:rPr dirty="0"/>
              <a:t>}</a:t>
            </a:r>
          </a:p>
        </p:txBody>
      </p:sp>
      <p:sp>
        <p:nvSpPr>
          <p:cNvPr id="351" name="Shape 351"/>
          <p:cNvSpPr/>
          <p:nvPr/>
        </p:nvSpPr>
        <p:spPr>
          <a:xfrm>
            <a:off x="18240856" y="5523697"/>
            <a:ext cx="3387002" cy="1723547"/>
          </a:xfrm>
          <a:prstGeom prst="rect">
            <a:avLst/>
          </a:prstGeom>
          <a:ln w="12700">
            <a:miter lim="400000"/>
          </a:ln>
          <a:extLst>
            <a:ext uri="{C572A759-6A51-4108-AA02-DFA0A04FC94B}">
              <ma14:wrappingTextBoxFlag xmlns:ma14="http://schemas.microsoft.com/office/mac/drawingml/2011/main" val="1"/>
            </a:ext>
          </a:extLst>
        </p:spPr>
        <p:txBody>
          <a:bodyPr wrap="square" tIns="91439" bIns="91439">
            <a:spAutoFit/>
          </a:bodyPr>
          <a:lstStyle/>
          <a:p>
            <a:r>
              <a:rPr lang="en-US" sz="4800" dirty="0" smtClean="0"/>
              <a:t>Interaction Resources</a:t>
            </a:r>
            <a:endParaRPr lang="en-US" sz="4800" dirty="0"/>
          </a:p>
        </p:txBody>
      </p:sp>
      <p:sp>
        <p:nvSpPr>
          <p:cNvPr id="356" name="Shape 356"/>
          <p:cNvSpPr/>
          <p:nvPr/>
        </p:nvSpPr>
        <p:spPr>
          <a:xfrm>
            <a:off x="14599504" y="1831400"/>
            <a:ext cx="2316412"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sz="4400" dirty="0">
                <a:latin typeface="+mn-lt"/>
              </a:rPr>
              <a:t>Property</a:t>
            </a:r>
          </a:p>
        </p:txBody>
      </p:sp>
      <p:sp>
        <p:nvSpPr>
          <p:cNvPr id="357" name="Shape 357"/>
          <p:cNvSpPr/>
          <p:nvPr/>
        </p:nvSpPr>
        <p:spPr>
          <a:xfrm>
            <a:off x="14797270" y="5845843"/>
            <a:ext cx="1784321"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sz="4400" dirty="0">
                <a:latin typeface="+mn-lt"/>
              </a:rPr>
              <a:t>Action</a:t>
            </a:r>
          </a:p>
        </p:txBody>
      </p:sp>
      <p:sp>
        <p:nvSpPr>
          <p:cNvPr id="358" name="Shape 358"/>
          <p:cNvSpPr/>
          <p:nvPr/>
        </p:nvSpPr>
        <p:spPr>
          <a:xfrm>
            <a:off x="14797270" y="10535761"/>
            <a:ext cx="1595868"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sz="4400" dirty="0">
                <a:latin typeface="+mn-lt"/>
              </a:rPr>
              <a:t>Event</a:t>
            </a:r>
          </a:p>
        </p:txBody>
      </p:sp>
      <p:sp>
        <p:nvSpPr>
          <p:cNvPr id="11" name="Left Brace 10"/>
          <p:cNvSpPr/>
          <p:nvPr/>
        </p:nvSpPr>
        <p:spPr>
          <a:xfrm flipH="1">
            <a:off x="13811451" y="9250772"/>
            <a:ext cx="570233" cy="3633275"/>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Left Brace 11"/>
          <p:cNvSpPr/>
          <p:nvPr/>
        </p:nvSpPr>
        <p:spPr>
          <a:xfrm flipH="1">
            <a:off x="13811451" y="4723613"/>
            <a:ext cx="570233" cy="3633275"/>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Left Brace 12"/>
          <p:cNvSpPr/>
          <p:nvPr/>
        </p:nvSpPr>
        <p:spPr>
          <a:xfrm flipH="1">
            <a:off x="13811451" y="565844"/>
            <a:ext cx="570233" cy="3633275"/>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Left Brace 13"/>
          <p:cNvSpPr/>
          <p:nvPr/>
        </p:nvSpPr>
        <p:spPr>
          <a:xfrm flipH="1">
            <a:off x="17258119" y="565844"/>
            <a:ext cx="496906" cy="12318203"/>
          </a:xfrm>
          <a:prstGeom prst="leftBrace">
            <a:avLst>
              <a:gd name="adj1" fmla="val 44691"/>
              <a:gd name="adj2" fmla="val 4672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p:cNvSpPr>
          <p:nvPr>
            <p:ph type="sldNum" sz="quarter" idx="4294967295"/>
          </p:nvPr>
        </p:nvSpPr>
        <p:spPr>
          <a:xfrm>
            <a:off x="11935814" y="13010554"/>
            <a:ext cx="494513"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15</a:t>
            </a:fld>
            <a:endParaRPr/>
          </a:p>
        </p:txBody>
      </p:sp>
      <p:sp>
        <p:nvSpPr>
          <p:cNvPr id="361" name="Shape 361"/>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rPr dirty="0" smtClean="0"/>
              <a:t>Thanks</a:t>
            </a:r>
            <a:r>
              <a:rPr lang="es-ES_tradnl" dirty="0" smtClean="0"/>
              <a:t> &amp; </a:t>
            </a:r>
            <a:r>
              <a:rPr dirty="0" smtClean="0"/>
              <a:t>Links</a:t>
            </a:r>
            <a:endParaRPr dirty="0"/>
          </a:p>
        </p:txBody>
      </p:sp>
      <p:graphicFrame>
        <p:nvGraphicFramePr>
          <p:cNvPr id="362" name="Table 362"/>
          <p:cNvGraphicFramePr/>
          <p:nvPr>
            <p:extLst>
              <p:ext uri="{D42A27DB-BD31-4B8C-83A1-F6EECF244321}">
                <p14:modId xmlns:p14="http://schemas.microsoft.com/office/powerpoint/2010/main" val="3174890004"/>
              </p:ext>
            </p:extLst>
          </p:nvPr>
        </p:nvGraphicFramePr>
        <p:xfrm>
          <a:off x="5598665" y="2443198"/>
          <a:ext cx="18171852" cy="9024588"/>
        </p:xfrm>
        <a:graphic>
          <a:graphicData uri="http://schemas.openxmlformats.org/drawingml/2006/table">
            <a:tbl>
              <a:tblPr bandRow="1">
                <a:tableStyleId>{4C3C2611-4C71-4FC5-86AE-919BDF0F9419}</a:tableStyleId>
              </a:tblPr>
              <a:tblGrid>
                <a:gridCol w="5480882"/>
                <a:gridCol w="12690970"/>
              </a:tblGrid>
              <a:tr h="752049">
                <a:tc>
                  <a:txBody>
                    <a:bodyPr/>
                    <a:lstStyle/>
                    <a:p>
                      <a:pPr algn="l" defTabSz="914400">
                        <a:defRPr sz="1800"/>
                      </a:pPr>
                      <a:r>
                        <a:rPr sz="3000" b="1" dirty="0">
                          <a:latin typeface="Helvetica"/>
                          <a:ea typeface="Helvetica"/>
                          <a:cs typeface="Helvetica"/>
                          <a:sym typeface="Helvetica"/>
                        </a:rPr>
                        <a:t>IOTSI Workshop</a:t>
                      </a:r>
                    </a:p>
                  </a:txBody>
                  <a:tcPr marL="50800" marR="50800" marT="50800" marB="50800" anchor="ctr" horzOverflow="overflow"/>
                </a:tc>
                <a:tc>
                  <a:txBody>
                    <a:bodyPr/>
                    <a:lstStyle/>
                    <a:p>
                      <a:pPr algn="l" defTabSz="914400">
                        <a:defRPr sz="1800"/>
                      </a:pPr>
                      <a:r>
                        <a:rPr sz="3000" b="1">
                          <a:latin typeface="Helvetica"/>
                          <a:ea typeface="Helvetica"/>
                          <a:cs typeface="Helvetica"/>
                          <a:sym typeface="Helvetica"/>
                        </a:rPr>
                        <a:t>https://www.iab.org/activities/workshops/iotsi/ </a:t>
                      </a:r>
                    </a:p>
                  </a:txBody>
                  <a:tcPr marL="50800" marR="50800" marT="50800" marB="50800" anchor="ctr" horzOverflow="overflow"/>
                </a:tc>
              </a:tr>
              <a:tr h="752049">
                <a:tc>
                  <a:txBody>
                    <a:bodyPr/>
                    <a:lstStyle/>
                    <a:p>
                      <a:pPr algn="l" defTabSz="914400">
                        <a:defRPr sz="1800"/>
                      </a:pPr>
                      <a:r>
                        <a:rPr sz="3000" dirty="0">
                          <a:sym typeface="Helvetica Light"/>
                        </a:rPr>
                        <a:t>IPSO </a:t>
                      </a:r>
                    </a:p>
                  </a:txBody>
                  <a:tcPr marL="50800" marR="50800" marT="50800" marB="50800" anchor="ctr" horzOverflow="overflow"/>
                </a:tc>
                <a:tc>
                  <a:txBody>
                    <a:bodyPr/>
                    <a:lstStyle/>
                    <a:p>
                      <a:pPr algn="l" defTabSz="914400">
                        <a:defRPr sz="1800"/>
                      </a:pPr>
                      <a:r>
                        <a:rPr sz="3000">
                          <a:sym typeface="Helvetica Light"/>
                        </a:rPr>
                        <a:t>http://ipso-alliance.github.io/pub/ </a:t>
                      </a:r>
                    </a:p>
                  </a:txBody>
                  <a:tcPr marL="50800" marR="50800" marT="50800" marB="50800" anchor="ctr" horzOverflow="overflow"/>
                </a:tc>
              </a:tr>
              <a:tr h="752049">
                <a:tc>
                  <a:txBody>
                    <a:bodyPr/>
                    <a:lstStyle/>
                    <a:p>
                      <a:pPr algn="l" defTabSz="914400">
                        <a:defRPr sz="1800"/>
                      </a:pPr>
                      <a:r>
                        <a:rPr sz="3000">
                          <a:sym typeface="Helvetica Light"/>
                        </a:rPr>
                        <a:t>LWM2M</a:t>
                      </a:r>
                    </a:p>
                  </a:txBody>
                  <a:tcPr marL="50800" marR="50800" marT="50800" marB="50800" anchor="ctr" horzOverflow="overflow"/>
                </a:tc>
                <a:tc>
                  <a:txBody>
                    <a:bodyPr/>
                    <a:lstStyle/>
                    <a:p>
                      <a:pPr algn="l" defTabSz="914400">
                        <a:defRPr sz="1800"/>
                      </a:pPr>
                      <a:r>
                        <a:rPr sz="3000">
                          <a:sym typeface="Helvetica Light"/>
                        </a:rPr>
                        <a:t> https://github.com/OpenMobileAlliance/ </a:t>
                      </a:r>
                    </a:p>
                  </a:txBody>
                  <a:tcPr marL="50800" marR="50800" marT="50800" marB="50800" anchor="ctr" horzOverflow="overflow"/>
                </a:tc>
              </a:tr>
              <a:tr h="752049">
                <a:tc>
                  <a:txBody>
                    <a:bodyPr/>
                    <a:lstStyle/>
                    <a:p>
                      <a:pPr algn="l" defTabSz="914400">
                        <a:defRPr sz="1800"/>
                      </a:pPr>
                      <a:r>
                        <a:rPr sz="3000">
                          <a:sym typeface="Helvetica Light"/>
                        </a:rPr>
                        <a:t>W3C Interest Group</a:t>
                      </a:r>
                    </a:p>
                  </a:txBody>
                  <a:tcPr marL="50800" marR="50800" marT="50800" marB="50800" anchor="ctr" horzOverflow="overflow"/>
                </a:tc>
                <a:tc>
                  <a:txBody>
                    <a:bodyPr/>
                    <a:lstStyle/>
                    <a:p>
                      <a:pPr algn="l" defTabSz="914400">
                        <a:defRPr sz="1800"/>
                      </a:pPr>
                      <a:r>
                        <a:rPr sz="3000">
                          <a:sym typeface="Helvetica Light"/>
                        </a:rPr>
                        <a:t>https://www.w3.org/WoT/IG/ </a:t>
                      </a:r>
                    </a:p>
                  </a:txBody>
                  <a:tcPr marL="50800" marR="50800" marT="50800" marB="50800" anchor="ctr" horzOverflow="overflow"/>
                </a:tc>
              </a:tr>
              <a:tr h="752049">
                <a:tc>
                  <a:txBody>
                    <a:bodyPr/>
                    <a:lstStyle/>
                    <a:p>
                      <a:pPr algn="l" defTabSz="914400">
                        <a:defRPr sz="1800"/>
                      </a:pPr>
                      <a:r>
                        <a:rPr sz="3000" dirty="0">
                          <a:sym typeface="Helvetica Light"/>
                        </a:rPr>
                        <a:t>OneIoTA</a:t>
                      </a:r>
                    </a:p>
                  </a:txBody>
                  <a:tcPr marL="50800" marR="50800" marT="50800" marB="50800" anchor="ctr" horzOverflow="overflow"/>
                </a:tc>
                <a:tc>
                  <a:txBody>
                    <a:bodyPr/>
                    <a:lstStyle/>
                    <a:p>
                      <a:pPr algn="l" defTabSz="914400">
                        <a:defRPr sz="1800"/>
                      </a:pPr>
                      <a:r>
                        <a:rPr sz="3000" dirty="0">
                          <a:sym typeface="Helvetica Light"/>
                        </a:rPr>
                        <a:t>http://www.oneiota.org/</a:t>
                      </a:r>
                    </a:p>
                  </a:txBody>
                  <a:tcPr marL="50800" marR="50800" marT="50800" marB="50800" anchor="ctr" horzOverflow="overflow"/>
                </a:tc>
              </a:tr>
              <a:tr h="752049">
                <a:tc>
                  <a:txBody>
                    <a:bodyPr/>
                    <a:lstStyle/>
                    <a:p>
                      <a:pPr algn="l" defTabSz="914400">
                        <a:defRPr sz="1800"/>
                      </a:pPr>
                      <a:r>
                        <a:rPr sz="3000" dirty="0">
                          <a:sym typeface="Helvetica Light"/>
                        </a:rPr>
                        <a:t>REST </a:t>
                      </a:r>
                    </a:p>
                  </a:txBody>
                  <a:tcPr marL="50800" marR="50800" marT="50800" marB="50800" anchor="ctr" horzOverflow="overflow"/>
                </a:tc>
                <a:tc>
                  <a:txBody>
                    <a:bodyPr/>
                    <a:lstStyle/>
                    <a:p>
                      <a:pPr algn="l" defTabSz="914400">
                        <a:defRPr sz="1800"/>
                      </a:pPr>
                      <a:r>
                        <a:rPr sz="3000">
                          <a:sym typeface="Helvetica Light"/>
                        </a:rPr>
                        <a:t>https://www.ics.uci.edu/~fielding/pubs/dissertation/rest_arch_style.htm</a:t>
                      </a:r>
                    </a:p>
                  </a:txBody>
                  <a:tcPr marL="50800" marR="50800" marT="50800" marB="50800" anchor="ctr" horzOverflow="overflow"/>
                </a:tc>
              </a:tr>
              <a:tr h="752049">
                <a:tc>
                  <a:txBody>
                    <a:bodyPr/>
                    <a:lstStyle/>
                    <a:p>
                      <a:pPr algn="l" defTabSz="914400">
                        <a:defRPr sz="1800"/>
                      </a:pPr>
                      <a:r>
                        <a:rPr lang="es-ES_tradnl" sz="3000" dirty="0" err="1" smtClean="0">
                          <a:sym typeface="Helvetica Light"/>
                        </a:rPr>
                        <a:t>RESTful</a:t>
                      </a:r>
                      <a:r>
                        <a:rPr lang="es-ES_tradnl" sz="3000" baseline="0" dirty="0" smtClean="0">
                          <a:sym typeface="Helvetica Light"/>
                        </a:rPr>
                        <a:t> Web Apis</a:t>
                      </a:r>
                      <a:endParaRPr sz="3000" dirty="0">
                        <a:sym typeface="Helvetica Light"/>
                      </a:endParaRPr>
                    </a:p>
                  </a:txBody>
                  <a:tcPr marL="50800" marR="50800" marT="50800" marB="50800" anchor="ctr" horzOverflow="overflow"/>
                </a:tc>
                <a:tc>
                  <a:txBody>
                    <a:bodyPr/>
                    <a:lstStyle/>
                    <a:p>
                      <a:pPr algn="l" defTabSz="914400">
                        <a:defRPr sz="1800"/>
                      </a:pPr>
                      <a:r>
                        <a:rPr lang="en-US" sz="3000" dirty="0" smtClean="0">
                          <a:sym typeface="Helvetica Light"/>
                        </a:rPr>
                        <a:t>http://</a:t>
                      </a:r>
                      <a:r>
                        <a:rPr lang="en-US" sz="3000" dirty="0" err="1" smtClean="0">
                          <a:sym typeface="Helvetica Light"/>
                        </a:rPr>
                        <a:t>restfulwebapis.com</a:t>
                      </a:r>
                      <a:endParaRPr sz="3000" dirty="0">
                        <a:sym typeface="Helvetica Light"/>
                      </a:endParaRPr>
                    </a:p>
                  </a:txBody>
                  <a:tcPr marL="50800" marR="50800" marT="50800" marB="50800" anchor="ctr" horzOverflow="overflow"/>
                </a:tc>
              </a:tr>
              <a:tr h="752049">
                <a:tc>
                  <a:txBody>
                    <a:bodyPr/>
                    <a:lstStyle/>
                    <a:p>
                      <a:pPr algn="l" defTabSz="914400">
                        <a:defRPr sz="1800"/>
                      </a:pPr>
                      <a:r>
                        <a:rPr sz="3000">
                          <a:sym typeface="Helvetica Light"/>
                        </a:rPr>
                        <a:t>CoRAL</a:t>
                      </a:r>
                    </a:p>
                  </a:txBody>
                  <a:tcPr marL="50800" marR="50800" marT="50800" marB="50800" anchor="ctr" horzOverflow="overflow"/>
                </a:tc>
                <a:tc>
                  <a:txBody>
                    <a:bodyPr/>
                    <a:lstStyle/>
                    <a:p>
                      <a:pPr algn="l" defTabSz="914400">
                        <a:defRPr sz="1800"/>
                      </a:pPr>
                      <a:r>
                        <a:rPr sz="3000" dirty="0">
                          <a:sym typeface="Helvetica Light"/>
                        </a:rPr>
                        <a:t>https://tools.ietf.org/html/draft-hartke-t2trg-coral-00</a:t>
                      </a:r>
                    </a:p>
                  </a:txBody>
                  <a:tcPr marL="50800" marR="50800" marT="50800" marB="50800" anchor="ctr" horzOverflow="overflow"/>
                </a:tc>
              </a:tr>
              <a:tr h="752049">
                <a:tc>
                  <a:txBody>
                    <a:bodyPr/>
                    <a:lstStyle/>
                    <a:p>
                      <a:pPr algn="l" defTabSz="914400">
                        <a:defRPr sz="1800"/>
                      </a:pPr>
                      <a:r>
                        <a:rPr sz="3000" dirty="0">
                          <a:sym typeface="Helvetica Light"/>
                        </a:rPr>
                        <a:t>HSML</a:t>
                      </a:r>
                    </a:p>
                  </a:txBody>
                  <a:tcPr marL="50800" marR="50800" marT="50800" marB="50800" anchor="ctr" horzOverflow="overflow"/>
                </a:tc>
                <a:tc>
                  <a:txBody>
                    <a:bodyPr/>
                    <a:lstStyle/>
                    <a:p>
                      <a:pPr algn="l" defTabSz="914400">
                        <a:defRPr sz="1800"/>
                      </a:pPr>
                      <a:r>
                        <a:rPr sz="3000" dirty="0">
                          <a:sym typeface="Helvetica Light"/>
                        </a:rPr>
                        <a:t>https://tools.ietf.org/html/draft-koster-t2trg-hsml-00 </a:t>
                      </a:r>
                    </a:p>
                  </a:txBody>
                  <a:tcPr marL="50800" marR="50800" marT="50800" marB="50800" anchor="ctr" horzOverflow="overflow"/>
                </a:tc>
              </a:tr>
              <a:tr h="752049">
                <a:tc>
                  <a:txBody>
                    <a:bodyPr/>
                    <a:lstStyle/>
                    <a:p>
                      <a:pPr algn="l" defTabSz="914400">
                        <a:defRPr sz="1800"/>
                      </a:pPr>
                      <a:r>
                        <a:rPr sz="3000" dirty="0">
                          <a:sym typeface="Helvetica Light"/>
                        </a:rPr>
                        <a:t>CoAP</a:t>
                      </a:r>
                    </a:p>
                  </a:txBody>
                  <a:tcPr marL="50800" marR="50800" marT="50800" marB="50800" anchor="ctr" horzOverflow="overflow"/>
                </a:tc>
                <a:tc>
                  <a:txBody>
                    <a:bodyPr/>
                    <a:lstStyle/>
                    <a:p>
                      <a:pPr algn="l" defTabSz="914400">
                        <a:defRPr sz="1800"/>
                      </a:pPr>
                      <a:r>
                        <a:rPr sz="3000">
                          <a:sym typeface="Helvetica Light"/>
                        </a:rPr>
                        <a:t>https://tools.ietf.org/html/rfc7252 </a:t>
                      </a:r>
                    </a:p>
                  </a:txBody>
                  <a:tcPr marL="50800" marR="50800" marT="50800" marB="50800" anchor="ctr" horzOverflow="overflow"/>
                </a:tc>
              </a:tr>
              <a:tr h="752049">
                <a:tc>
                  <a:txBody>
                    <a:bodyPr/>
                    <a:lstStyle/>
                    <a:p>
                      <a:pPr algn="l" defTabSz="914400">
                        <a:defRPr sz="1800"/>
                      </a:pPr>
                      <a:r>
                        <a:rPr sz="3000" dirty="0">
                          <a:sym typeface="Helvetica Light"/>
                        </a:rPr>
                        <a:t>CoRE Link-Format </a:t>
                      </a:r>
                    </a:p>
                  </a:txBody>
                  <a:tcPr marL="50800" marR="50800" marT="50800" marB="50800" anchor="ctr" horzOverflow="overflow"/>
                </a:tc>
                <a:tc>
                  <a:txBody>
                    <a:bodyPr/>
                    <a:lstStyle/>
                    <a:p>
                      <a:pPr algn="l" defTabSz="914400">
                        <a:defRPr sz="1800"/>
                      </a:pPr>
                      <a:r>
                        <a:rPr sz="3000">
                          <a:sym typeface="Helvetica Light"/>
                        </a:rPr>
                        <a:t>https://tools.ietf.org/html/rfc6690 </a:t>
                      </a:r>
                    </a:p>
                  </a:txBody>
                  <a:tcPr marL="50800" marR="50800" marT="50800" marB="50800" anchor="ctr" horzOverflow="overflow"/>
                </a:tc>
              </a:tr>
              <a:tr h="752049">
                <a:tc>
                  <a:txBody>
                    <a:bodyPr/>
                    <a:lstStyle/>
                    <a:p>
                      <a:pPr algn="l" defTabSz="914400">
                        <a:defRPr sz="1800"/>
                      </a:pPr>
                      <a:r>
                        <a:rPr sz="3000">
                          <a:sym typeface="Helvetica Light"/>
                        </a:rPr>
                        <a:t>CoRE RD</a:t>
                      </a:r>
                    </a:p>
                  </a:txBody>
                  <a:tcPr marL="50800" marR="50800" marT="50800" marB="50800" anchor="ctr" horzOverflow="overflow"/>
                </a:tc>
                <a:tc>
                  <a:txBody>
                    <a:bodyPr/>
                    <a:lstStyle/>
                    <a:p>
                      <a:pPr algn="l" defTabSz="914400">
                        <a:defRPr sz="1800"/>
                      </a:pPr>
                      <a:r>
                        <a:rPr sz="3000" dirty="0" smtClean="0">
                          <a:sym typeface="Helvetica Light"/>
                        </a:rPr>
                        <a:t>https</a:t>
                      </a:r>
                      <a:r>
                        <a:rPr sz="3000" dirty="0">
                          <a:sym typeface="Helvetica Light"/>
                        </a:rPr>
                        <a:t>://datatracker.ietf.org/doc/draft-ietf-core-resource-directory/ </a:t>
                      </a:r>
                    </a:p>
                  </a:txBody>
                  <a:tcPr marL="50800" marR="50800" marT="50800" marB="50800" anchor="ctr" horzOverflow="overflow"/>
                </a:tc>
              </a:tr>
            </a:tbl>
          </a:graphicData>
        </a:graphic>
      </p:graphicFrame>
      <p:sp>
        <p:nvSpPr>
          <p:cNvPr id="363" name="Shape 363"/>
          <p:cNvSpPr/>
          <p:nvPr/>
        </p:nvSpPr>
        <p:spPr>
          <a:xfrm>
            <a:off x="5065167" y="11645437"/>
            <a:ext cx="16630801" cy="1365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rmAutofit/>
          </a:bodyPr>
          <a:lstStyle/>
          <a:p>
            <a:pPr lvl="8" algn="l" defTabSz="1828800">
              <a:defRPr sz="4600">
                <a:latin typeface="Calibri Light"/>
                <a:ea typeface="Calibri Light"/>
                <a:cs typeface="Calibri Light"/>
                <a:sym typeface="Calibri Light"/>
              </a:defRPr>
            </a:pPr>
            <a:r>
              <a:rPr sz="4400" dirty="0"/>
              <a:t>    @jaim                                   </a:t>
            </a:r>
            <a:r>
              <a:rPr sz="4400" u="sng" dirty="0">
                <a:hlinkClick r:id="rId3"/>
              </a:rPr>
              <a:t>jaimejim.github.io</a:t>
            </a:r>
          </a:p>
        </p:txBody>
      </p:sp>
      <p:sp>
        <p:nvSpPr>
          <p:cNvPr id="2" name="Left Brace 1"/>
          <p:cNvSpPr/>
          <p:nvPr/>
        </p:nvSpPr>
        <p:spPr>
          <a:xfrm>
            <a:off x="5065167" y="7638134"/>
            <a:ext cx="323996" cy="1562018"/>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6" name="Picture 5"/>
          <p:cNvPicPr>
            <a:picLocks noChangeAspect="1"/>
          </p:cNvPicPr>
          <p:nvPr/>
        </p:nvPicPr>
        <p:blipFill>
          <a:blip r:embed="rId4"/>
          <a:stretch>
            <a:fillRect/>
          </a:stretch>
        </p:blipFill>
        <p:spPr>
          <a:xfrm>
            <a:off x="6403425" y="11919306"/>
            <a:ext cx="1091248" cy="1091248"/>
          </a:xfrm>
          <a:prstGeom prst="rect">
            <a:avLst/>
          </a:prstGeom>
        </p:spPr>
      </p:pic>
      <p:sp>
        <p:nvSpPr>
          <p:cNvPr id="13" name="Left Brace 12"/>
          <p:cNvSpPr/>
          <p:nvPr/>
        </p:nvSpPr>
        <p:spPr>
          <a:xfrm>
            <a:off x="5055569" y="9200152"/>
            <a:ext cx="333594" cy="2267634"/>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Left Brace 13"/>
          <p:cNvSpPr/>
          <p:nvPr/>
        </p:nvSpPr>
        <p:spPr>
          <a:xfrm>
            <a:off x="5065167" y="6228516"/>
            <a:ext cx="323996" cy="1409618"/>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Left Brace 14"/>
          <p:cNvSpPr/>
          <p:nvPr/>
        </p:nvSpPr>
        <p:spPr>
          <a:xfrm>
            <a:off x="5063023" y="3151584"/>
            <a:ext cx="326140" cy="3076931"/>
          </a:xfrm>
          <a:prstGeom prst="leftBrace">
            <a:avLst>
              <a:gd name="adj1" fmla="val 44691"/>
              <a:gd name="adj2" fmla="val 4735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6" name="Shape 357"/>
          <p:cNvSpPr/>
          <p:nvPr/>
        </p:nvSpPr>
        <p:spPr>
          <a:xfrm>
            <a:off x="1687710" y="4098321"/>
            <a:ext cx="3382849"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lang="es-ES_tradnl" sz="4400" dirty="0" smtClean="0">
                <a:latin typeface="+mn-lt"/>
              </a:rPr>
              <a:t>Data </a:t>
            </a:r>
            <a:r>
              <a:rPr lang="es-ES_tradnl" sz="4400" dirty="0" err="1" smtClean="0">
                <a:latin typeface="+mn-lt"/>
              </a:rPr>
              <a:t>Models</a:t>
            </a:r>
            <a:endParaRPr lang="es-ES_tradnl" sz="4400" dirty="0" smtClean="0">
              <a:latin typeface="+mn-lt"/>
            </a:endParaRPr>
          </a:p>
        </p:txBody>
      </p:sp>
      <p:sp>
        <p:nvSpPr>
          <p:cNvPr id="17" name="Shape 357"/>
          <p:cNvSpPr/>
          <p:nvPr/>
        </p:nvSpPr>
        <p:spPr>
          <a:xfrm>
            <a:off x="1687710" y="6099253"/>
            <a:ext cx="1564261"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lang="es-ES_tradnl" sz="4400" dirty="0" smtClean="0">
                <a:latin typeface="+mn-lt"/>
              </a:rPr>
              <a:t>REST</a:t>
            </a:r>
            <a:endParaRPr sz="4400" dirty="0">
              <a:latin typeface="+mn-lt"/>
            </a:endParaRPr>
          </a:p>
        </p:txBody>
      </p:sp>
      <p:sp>
        <p:nvSpPr>
          <p:cNvPr id="18" name="Shape 357"/>
          <p:cNvSpPr/>
          <p:nvPr/>
        </p:nvSpPr>
        <p:spPr>
          <a:xfrm>
            <a:off x="1687710" y="7638134"/>
            <a:ext cx="2441669" cy="166199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lang="es-ES_tradnl" sz="3200" dirty="0" err="1" smtClean="0">
                <a:latin typeface="+mn-lt"/>
              </a:rPr>
              <a:t>Hypermedia</a:t>
            </a:r>
            <a:endParaRPr lang="es-ES_tradnl" sz="3200" dirty="0" smtClean="0">
              <a:latin typeface="+mn-lt"/>
            </a:endParaRPr>
          </a:p>
          <a:p>
            <a:r>
              <a:rPr lang="es-ES_tradnl" sz="3200" dirty="0" err="1" smtClean="0">
                <a:latin typeface="+mn-lt"/>
              </a:rPr>
              <a:t>Application</a:t>
            </a:r>
            <a:endParaRPr lang="es-ES_tradnl" sz="3200" dirty="0" smtClean="0">
              <a:latin typeface="+mn-lt"/>
            </a:endParaRPr>
          </a:p>
          <a:p>
            <a:r>
              <a:rPr lang="es-ES_tradnl" sz="3200" dirty="0" err="1" smtClean="0">
                <a:latin typeface="+mn-lt"/>
              </a:rPr>
              <a:t>Languages</a:t>
            </a:r>
            <a:endParaRPr sz="3200" dirty="0">
              <a:latin typeface="+mn-lt"/>
            </a:endParaRPr>
          </a:p>
        </p:txBody>
      </p:sp>
      <p:sp>
        <p:nvSpPr>
          <p:cNvPr id="19" name="Shape 357"/>
          <p:cNvSpPr/>
          <p:nvPr/>
        </p:nvSpPr>
        <p:spPr>
          <a:xfrm>
            <a:off x="1687710" y="9891357"/>
            <a:ext cx="1626890" cy="86177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600">
                <a:latin typeface="+mj-lt"/>
                <a:ea typeface="+mj-ea"/>
                <a:cs typeface="+mj-cs"/>
                <a:sym typeface="Calibri"/>
              </a:defRPr>
            </a:lvl1pPr>
          </a:lstStyle>
          <a:p>
            <a:r>
              <a:rPr lang="es-ES_tradnl" sz="4400" dirty="0" smtClean="0">
                <a:latin typeface="+mn-lt"/>
              </a:rPr>
              <a:t>CoAP</a:t>
            </a:r>
            <a:endParaRPr sz="4400" dirty="0">
              <a:latin typeface="+mn-l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sz="half" idx="1"/>
          </p:nvPr>
        </p:nvSpPr>
        <p:spPr>
          <a:xfrm>
            <a:off x="2335784" y="2718663"/>
            <a:ext cx="20372907" cy="3892539"/>
          </a:xfrm>
          <a:prstGeom prst="rect">
            <a:avLst/>
          </a:prstGeom>
        </p:spPr>
        <p:txBody>
          <a:bodyPr/>
          <a:lstStyle/>
          <a:p>
            <a:pPr marL="601382" indent="-601382">
              <a:defRPr sz="4600"/>
            </a:pPr>
            <a:r>
              <a:rPr dirty="0"/>
              <a:t>IETF’s role: Specify the underlying, fundamental Internet technologies</a:t>
            </a:r>
          </a:p>
          <a:p>
            <a:pPr marL="601382" indent="-601382">
              <a:defRPr sz="4600"/>
            </a:pPr>
            <a:r>
              <a:rPr dirty="0"/>
              <a:t>“Permissionless innovation” </a:t>
            </a:r>
            <a:r>
              <a:rPr lang="en-US" dirty="0" smtClean="0"/>
              <a:t>–</a:t>
            </a:r>
            <a:r>
              <a:rPr dirty="0" smtClean="0"/>
              <a:t> </a:t>
            </a:r>
            <a:r>
              <a:rPr lang="es-ES_tradnl" dirty="0" err="1" smtClean="0"/>
              <a:t>people</a:t>
            </a:r>
            <a:r>
              <a:rPr lang="es-ES_tradnl" dirty="0" smtClean="0"/>
              <a:t> </a:t>
            </a:r>
            <a:r>
              <a:rPr dirty="0" smtClean="0"/>
              <a:t>can </a:t>
            </a:r>
            <a:r>
              <a:rPr dirty="0"/>
              <a:t>build on top </a:t>
            </a:r>
            <a:r>
              <a:rPr lang="en-US" dirty="0" smtClean="0"/>
              <a:t>–</a:t>
            </a:r>
            <a:r>
              <a:rPr lang="es-ES_tradnl" dirty="0" smtClean="0"/>
              <a:t> </a:t>
            </a:r>
            <a:r>
              <a:rPr lang="es-ES_tradnl" dirty="0" err="1" smtClean="0"/>
              <a:t>unlike</a:t>
            </a:r>
            <a:r>
              <a:rPr dirty="0" smtClean="0"/>
              <a:t> </a:t>
            </a:r>
            <a:r>
              <a:rPr lang="es-ES_tradnl" dirty="0" smtClean="0"/>
              <a:t>App </a:t>
            </a:r>
            <a:r>
              <a:rPr lang="es-ES_tradnl" dirty="0" err="1" smtClean="0"/>
              <a:t>Stores</a:t>
            </a:r>
            <a:r>
              <a:rPr lang="es-ES_tradnl" dirty="0" smtClean="0"/>
              <a:t> </a:t>
            </a:r>
            <a:r>
              <a:rPr lang="es-ES_tradnl" dirty="0" err="1" smtClean="0"/>
              <a:t>or</a:t>
            </a:r>
            <a:r>
              <a:rPr lang="es-ES_tradnl" dirty="0" smtClean="0"/>
              <a:t> </a:t>
            </a:r>
            <a:r>
              <a:rPr lang="es-ES_tradnl" dirty="0" err="1" smtClean="0"/>
              <a:t>Telco-oriented</a:t>
            </a:r>
            <a:r>
              <a:rPr lang="es-ES_tradnl" dirty="0" smtClean="0"/>
              <a:t> </a:t>
            </a:r>
            <a:r>
              <a:rPr lang="es-ES_tradnl" dirty="0" err="1" smtClean="0"/>
              <a:t>services</a:t>
            </a:r>
            <a:r>
              <a:rPr lang="es-ES_tradnl" dirty="0" smtClean="0"/>
              <a:t>.</a:t>
            </a:r>
            <a:endParaRPr dirty="0"/>
          </a:p>
        </p:txBody>
      </p:sp>
      <p:graphicFrame>
        <p:nvGraphicFramePr>
          <p:cNvPr id="164" name="Table 164"/>
          <p:cNvGraphicFramePr/>
          <p:nvPr>
            <p:extLst>
              <p:ext uri="{D42A27DB-BD31-4B8C-83A1-F6EECF244321}">
                <p14:modId xmlns:p14="http://schemas.microsoft.com/office/powerpoint/2010/main" val="2783044312"/>
              </p:ext>
            </p:extLst>
          </p:nvPr>
        </p:nvGraphicFramePr>
        <p:xfrm>
          <a:off x="3265753" y="7230437"/>
          <a:ext cx="17509590" cy="4149693"/>
        </p:xfrm>
        <a:graphic>
          <a:graphicData uri="http://schemas.openxmlformats.org/drawingml/2006/table">
            <a:tbl>
              <a:tblPr>
                <a:tableStyleId>{2708684C-4D16-4618-839F-0558EEFCDFE6}</a:tableStyleId>
              </a:tblPr>
              <a:tblGrid>
                <a:gridCol w="8754795"/>
                <a:gridCol w="8754795"/>
              </a:tblGrid>
              <a:tr h="1383231">
                <a:tc>
                  <a:txBody>
                    <a:bodyPr/>
                    <a:lstStyle/>
                    <a:p>
                      <a:pPr algn="ctr" defTabSz="821531">
                        <a:spcBef>
                          <a:spcPts val="4600"/>
                        </a:spcBef>
                        <a:defRPr sz="1800"/>
                      </a:pPr>
                      <a:r>
                        <a:rPr sz="4200" dirty="0">
                          <a:sym typeface="Helvetica Light"/>
                        </a:rPr>
                        <a:t>Run &lt;IoT transfer protocol&gt; over IP</a:t>
                      </a:r>
                    </a:p>
                  </a:txBody>
                  <a:tcPr marL="50800" marR="50800" marT="50800" marB="50800" anchor="ctr" horzOverflow="overflow">
                    <a:lnL w="12700">
                      <a:solidFill>
                        <a:srgbClr val="000000"/>
                      </a:solidFill>
                      <a:miter lim="400000"/>
                    </a:lnL>
                    <a:lnT w="12700">
                      <a:solidFill>
                        <a:srgbClr val="000000"/>
                      </a:solidFill>
                      <a:miter lim="400000"/>
                    </a:lnT>
                  </a:tcPr>
                </a:tc>
                <a:tc>
                  <a:txBody>
                    <a:bodyPr/>
                    <a:lstStyle/>
                    <a:p>
                      <a:pPr algn="ctr" defTabSz="821531">
                        <a:spcBef>
                          <a:spcPts val="4600"/>
                        </a:spcBef>
                        <a:defRPr sz="1800"/>
                      </a:pPr>
                      <a:r>
                        <a:rPr sz="4200" dirty="0">
                          <a:sym typeface="Helvetica Light"/>
                        </a:rPr>
                        <a:t>Security for IoT (ACE, COSE)</a:t>
                      </a:r>
                    </a:p>
                  </a:txBody>
                  <a:tcPr marL="50800" marR="50800" marT="50800" marB="50800" anchor="ctr" horzOverflow="overflow">
                    <a:lnR w="12700">
                      <a:solidFill>
                        <a:srgbClr val="000000"/>
                      </a:solidFill>
                      <a:miter lim="400000"/>
                    </a:lnR>
                    <a:lnT w="12700">
                      <a:solidFill>
                        <a:srgbClr val="000000"/>
                      </a:solidFill>
                      <a:miter lim="400000"/>
                    </a:lnT>
                  </a:tcPr>
                </a:tc>
              </a:tr>
              <a:tr h="1383231">
                <a:tc>
                  <a:txBody>
                    <a:bodyPr/>
                    <a:lstStyle/>
                    <a:p>
                      <a:pPr algn="ctr" defTabSz="821531">
                        <a:spcBef>
                          <a:spcPts val="4600"/>
                        </a:spcBef>
                        <a:defRPr sz="1800"/>
                      </a:pPr>
                      <a:r>
                        <a:rPr sz="4200" dirty="0">
                          <a:sym typeface="Helvetica Light"/>
                        </a:rPr>
                        <a:t>Routing for </a:t>
                      </a:r>
                      <a:r>
                        <a:rPr lang="en-US" sz="4200" dirty="0" smtClean="0">
                          <a:sym typeface="Helvetica Light"/>
                        </a:rPr>
                        <a:t>low power </a:t>
                      </a:r>
                      <a:r>
                        <a:rPr lang="es-ES_tradnl" sz="4200" dirty="0" smtClean="0">
                          <a:sym typeface="Helvetica Light"/>
                        </a:rPr>
                        <a:t>and</a:t>
                      </a:r>
                      <a:r>
                        <a:rPr sz="4200" dirty="0" smtClean="0">
                          <a:sym typeface="Helvetica Light"/>
                        </a:rPr>
                        <a:t> </a:t>
                      </a:r>
                      <a:r>
                        <a:rPr lang="en-US" sz="4200" dirty="0" smtClean="0">
                          <a:sym typeface="Helvetica Light"/>
                        </a:rPr>
                        <a:t>lossy</a:t>
                      </a:r>
                      <a:r>
                        <a:rPr sz="4200" dirty="0" smtClean="0">
                          <a:sym typeface="Helvetica Light"/>
                        </a:rPr>
                        <a:t> </a:t>
                      </a:r>
                      <a:r>
                        <a:rPr sz="4200" dirty="0">
                          <a:sym typeface="Helvetica Light"/>
                        </a:rPr>
                        <a:t>networks</a:t>
                      </a:r>
                    </a:p>
                  </a:txBody>
                  <a:tcPr marL="50800" marR="50800" marT="50800" marB="50800" anchor="ctr" horzOverflow="overflow">
                    <a:lnL w="12700">
                      <a:solidFill>
                        <a:srgbClr val="000000"/>
                      </a:solidFill>
                      <a:miter lim="400000"/>
                    </a:lnL>
                  </a:tcPr>
                </a:tc>
                <a:tc>
                  <a:txBody>
                    <a:bodyPr/>
                    <a:lstStyle/>
                    <a:p>
                      <a:pPr algn="ctr" defTabSz="821531">
                        <a:spcBef>
                          <a:spcPts val="4600"/>
                        </a:spcBef>
                        <a:defRPr sz="1800"/>
                      </a:pPr>
                      <a:r>
                        <a:rPr sz="4200" dirty="0">
                          <a:solidFill>
                            <a:schemeClr val="bg1"/>
                          </a:solidFill>
                          <a:sym typeface="Helvetica Light"/>
                        </a:rPr>
                        <a:t>Thing-to-Thing communication (IRTF</a:t>
                      </a:r>
                      <a:r>
                        <a:rPr sz="4200" dirty="0" smtClean="0">
                          <a:solidFill>
                            <a:schemeClr val="bg1"/>
                          </a:solidFill>
                          <a:sym typeface="Helvetica Light"/>
                        </a:rPr>
                        <a:t>)</a:t>
                      </a:r>
                      <a:endParaRPr sz="4200" dirty="0">
                        <a:solidFill>
                          <a:schemeClr val="bg1"/>
                        </a:solidFill>
                        <a:sym typeface="Helvetica Light"/>
                      </a:endParaRPr>
                    </a:p>
                  </a:txBody>
                  <a:tcPr marL="50800" marR="50800" marT="50800" marB="50800" anchor="ctr" horzOverflow="overflow">
                    <a:lnR w="12700">
                      <a:solidFill>
                        <a:srgbClr val="000000"/>
                      </a:solidFill>
                      <a:miter lim="400000"/>
                    </a:lnR>
                    <a:solidFill>
                      <a:schemeClr val="accent6">
                        <a:lumMod val="75000"/>
                      </a:schemeClr>
                    </a:solidFill>
                  </a:tcPr>
                </a:tc>
              </a:tr>
              <a:tr h="1383231">
                <a:tc>
                  <a:txBody>
                    <a:bodyPr/>
                    <a:lstStyle/>
                    <a:p>
                      <a:pPr algn="ctr" defTabSz="821531">
                        <a:spcBef>
                          <a:spcPts val="4600"/>
                        </a:spcBef>
                        <a:defRPr sz="1800"/>
                      </a:pPr>
                      <a:r>
                        <a:rPr sz="4200" dirty="0">
                          <a:solidFill>
                            <a:srgbClr val="FFFFFF"/>
                          </a:solidFill>
                          <a:sym typeface="Helvetica Light"/>
                        </a:rPr>
                        <a:t>Web </a:t>
                      </a:r>
                      <a:r>
                        <a:rPr lang="es-ES_tradnl" sz="4200" dirty="0" smtClean="0">
                          <a:solidFill>
                            <a:srgbClr val="FFFFFF"/>
                          </a:solidFill>
                          <a:sym typeface="Helvetica Light"/>
                        </a:rPr>
                        <a:t>T</a:t>
                      </a:r>
                      <a:r>
                        <a:rPr sz="4200" dirty="0" smtClean="0">
                          <a:solidFill>
                            <a:srgbClr val="FFFFFF"/>
                          </a:solidFill>
                          <a:sym typeface="Helvetica Light"/>
                        </a:rPr>
                        <a:t>echnology </a:t>
                      </a:r>
                      <a:r>
                        <a:rPr sz="4200" dirty="0">
                          <a:solidFill>
                            <a:srgbClr val="FFFFFF"/>
                          </a:solidFill>
                          <a:sym typeface="Helvetica Light"/>
                        </a:rPr>
                        <a:t>for IoT (CoRE) </a:t>
                      </a:r>
                    </a:p>
                  </a:txBody>
                  <a:tcPr marL="50800" marR="50800" marT="50800" marB="50800" anchor="ctr" horzOverflow="overflow">
                    <a:lnL w="12700">
                      <a:solidFill>
                        <a:srgbClr val="000000"/>
                      </a:solidFill>
                      <a:miter lim="400000"/>
                    </a:lnL>
                    <a:lnB w="12700">
                      <a:solidFill>
                        <a:srgbClr val="000000"/>
                      </a:solidFill>
                      <a:miter lim="400000"/>
                    </a:lnB>
                    <a:solidFill>
                      <a:srgbClr val="592F74"/>
                    </a:solidFill>
                  </a:tcPr>
                </a:tc>
                <a:tc>
                  <a:txBody>
                    <a:bodyPr/>
                    <a:lstStyle/>
                    <a:p>
                      <a:pPr algn="ctr" defTabSz="821531">
                        <a:spcBef>
                          <a:spcPts val="4600"/>
                        </a:spcBef>
                        <a:defRPr sz="1800"/>
                      </a:pPr>
                      <a:r>
                        <a:rPr sz="4200" dirty="0">
                          <a:solidFill>
                            <a:schemeClr val="bg1"/>
                          </a:solidFill>
                          <a:sym typeface="Helvetica Light"/>
                        </a:rPr>
                        <a:t>Architectural oversight (IAB)</a:t>
                      </a:r>
                    </a:p>
                  </a:txBody>
                  <a:tcPr marL="50800" marR="50800" marT="50800" marB="50800" anchor="ctr" horzOverflow="overflow">
                    <a:lnR w="12700">
                      <a:solidFill>
                        <a:srgbClr val="000000"/>
                      </a:solidFill>
                      <a:miter lim="400000"/>
                    </a:lnR>
                    <a:lnB w="12700">
                      <a:solidFill>
                        <a:srgbClr val="000000"/>
                      </a:solidFill>
                      <a:miter lim="400000"/>
                    </a:lnB>
                    <a:solidFill>
                      <a:schemeClr val="accent6">
                        <a:lumMod val="75000"/>
                      </a:schemeClr>
                    </a:solidFill>
                  </a:tcPr>
                </a:tc>
              </a:tr>
            </a:tbl>
          </a:graphicData>
        </a:graphic>
      </p:graphicFrame>
      <p:sp>
        <p:nvSpPr>
          <p:cNvPr id="165" name="Shape 165"/>
          <p:cNvSpPr>
            <a:spLocks noGrp="1"/>
          </p:cNvSpPr>
          <p:nvPr>
            <p:ph type="sldNum" sz="quarter" idx="4294967295"/>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2</a:t>
            </a:fld>
            <a:endParaRPr/>
          </a:p>
        </p:txBody>
      </p:sp>
      <p:sp>
        <p:nvSpPr>
          <p:cNvPr id="166" name="Shape 166"/>
          <p:cNvSpPr/>
          <p:nvPr/>
        </p:nvSpPr>
        <p:spPr>
          <a:xfrm>
            <a:off x="3098190" y="8752"/>
            <a:ext cx="18187620" cy="3358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9100">
                <a:latin typeface="Calibri Light"/>
                <a:ea typeface="Calibri Light"/>
                <a:cs typeface="Calibri Light"/>
                <a:sym typeface="Calibri Light"/>
              </a:defRPr>
            </a:lvl1pPr>
          </a:lstStyle>
          <a:p>
            <a:r>
              <a:rPr lang="es-ES_tradnl" dirty="0" err="1" smtClean="0"/>
              <a:t>IoT</a:t>
            </a:r>
            <a:r>
              <a:rPr lang="es-ES_tradnl" dirty="0" smtClean="0"/>
              <a:t> </a:t>
            </a:r>
            <a:r>
              <a:rPr lang="es-ES_tradnl" dirty="0" err="1" smtClean="0"/>
              <a:t>Work</a:t>
            </a:r>
            <a:r>
              <a:rPr lang="es-ES_tradnl" dirty="0" smtClean="0"/>
              <a:t> at IETF</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body" sz="quarter" idx="1"/>
          </p:nvPr>
        </p:nvSpPr>
        <p:spPr>
          <a:xfrm>
            <a:off x="1248954" y="3076631"/>
            <a:ext cx="7210194" cy="7812205"/>
          </a:xfrm>
          <a:prstGeom prst="rect">
            <a:avLst/>
          </a:prstGeom>
        </p:spPr>
        <p:txBody>
          <a:bodyPr/>
          <a:lstStyle/>
          <a:p>
            <a:pPr marL="469194" indent="-469194" defTabSz="624363">
              <a:spcBef>
                <a:spcPts val="4400"/>
              </a:spcBef>
              <a:defRPr sz="3800"/>
            </a:pPr>
            <a:r>
              <a:rPr dirty="0"/>
              <a:t>From closed, vertical solutions to open horizontal ones.</a:t>
            </a:r>
          </a:p>
          <a:p>
            <a:pPr marL="469194" indent="-469194" defTabSz="624363">
              <a:spcBef>
                <a:spcPts val="4400"/>
              </a:spcBef>
              <a:defRPr sz="3800"/>
            </a:pPr>
            <a:r>
              <a:rPr dirty="0"/>
              <a:t>Alignment on using Internet protocols. Already done on the network layer (IP, IPv6) and happening on application protocols (HTTP, CoAP, MQTT) but not there yet on the semantics.  </a:t>
            </a:r>
          </a:p>
          <a:p>
            <a:pPr marL="469194" indent="-469194" defTabSz="624363">
              <a:spcBef>
                <a:spcPts val="4400"/>
              </a:spcBef>
              <a:defRPr sz="3800"/>
            </a:pPr>
            <a:r>
              <a:rPr dirty="0"/>
              <a:t>Many new consortia due to IoT hype. </a:t>
            </a:r>
          </a:p>
        </p:txBody>
      </p:sp>
      <p:sp>
        <p:nvSpPr>
          <p:cNvPr id="169" name="Shape 169"/>
          <p:cNvSpPr>
            <a:spLocks noGrp="1"/>
          </p:cNvSpPr>
          <p:nvPr>
            <p:ph type="sldNum" sz="quarter" idx="4294967295"/>
          </p:nvPr>
        </p:nvSpPr>
        <p:spPr>
          <a:xfrm>
            <a:off x="12020548" y="13028414"/>
            <a:ext cx="325045"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3</a:t>
            </a:fld>
            <a:endParaRPr/>
          </a:p>
        </p:txBody>
      </p:sp>
      <p:pic>
        <p:nvPicPr>
          <p:cNvPr id="170" name="pasted-image.tiff"/>
          <p:cNvPicPr>
            <a:picLocks noChangeAspect="1"/>
          </p:cNvPicPr>
          <p:nvPr/>
        </p:nvPicPr>
        <p:blipFill>
          <a:blip r:embed="rId3">
            <a:extLst/>
          </a:blip>
          <a:stretch>
            <a:fillRect/>
          </a:stretch>
        </p:blipFill>
        <p:spPr>
          <a:xfrm>
            <a:off x="8353628" y="3320453"/>
            <a:ext cx="15355858" cy="8633455"/>
          </a:xfrm>
          <a:prstGeom prst="rect">
            <a:avLst/>
          </a:prstGeom>
          <a:ln w="12700">
            <a:miter lim="400000"/>
          </a:ln>
        </p:spPr>
      </p:pic>
      <p:sp>
        <p:nvSpPr>
          <p:cNvPr id="171" name="Shape 171"/>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t>Consolidation is moving up the stack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sldNum" sz="quarter" idx="4294967295"/>
          </p:nvPr>
        </p:nvSpPr>
        <p:spPr>
          <a:xfrm>
            <a:off x="11636925" y="12333098"/>
            <a:ext cx="325045"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4</a:t>
            </a:fld>
            <a:endParaRPr/>
          </a:p>
        </p:txBody>
      </p:sp>
      <p:sp>
        <p:nvSpPr>
          <p:cNvPr id="174" name="Shape 174"/>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92500"/>
          </a:bodyPr>
          <a:lstStyle>
            <a:lvl1pPr defTabSz="1700783">
              <a:defRPr sz="7812">
                <a:latin typeface="Calibri Light"/>
                <a:ea typeface="Calibri Light"/>
                <a:cs typeface="Calibri Light"/>
                <a:sym typeface="Calibri Light"/>
              </a:defRPr>
            </a:lvl1pPr>
          </a:lstStyle>
          <a:p>
            <a:r>
              <a:t>IAB - IOT Semantic Interoperability Workshop</a:t>
            </a:r>
          </a:p>
        </p:txBody>
      </p:sp>
      <p:sp>
        <p:nvSpPr>
          <p:cNvPr id="175" name="Shape 175"/>
          <p:cNvSpPr/>
          <p:nvPr/>
        </p:nvSpPr>
        <p:spPr>
          <a:xfrm>
            <a:off x="1591200" y="2263633"/>
            <a:ext cx="21588263" cy="9993119"/>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4300" b="1">
                <a:latin typeface="Helvetica"/>
                <a:ea typeface="Helvetica"/>
                <a:cs typeface="Helvetica"/>
                <a:sym typeface="Helvetica"/>
              </a:defRPr>
            </a:pPr>
            <a:r>
              <a:rPr sz="4000" dirty="0"/>
              <a:t>Why?</a:t>
            </a:r>
          </a:p>
          <a:p>
            <a:pPr marL="1536700" indent="-647700" algn="l">
              <a:buSzPct val="100000"/>
              <a:buChar char="•"/>
              <a:defRPr sz="4300"/>
            </a:pPr>
            <a:r>
              <a:rPr sz="4000" dirty="0"/>
              <a:t>Consumers and other users want systems where they can acquire components from different manufacturers. </a:t>
            </a:r>
          </a:p>
          <a:p>
            <a:pPr marL="1536700" indent="-647700" algn="l">
              <a:buSzPct val="100000"/>
              <a:buChar char="•"/>
              <a:defRPr sz="4300"/>
            </a:pPr>
            <a:r>
              <a:rPr sz="4000" dirty="0"/>
              <a:t>Ability to build larger systems out of components built by different companies and for different purposes will drive innovation. </a:t>
            </a:r>
          </a:p>
          <a:p>
            <a:pPr algn="l">
              <a:defRPr sz="4300" b="1">
                <a:latin typeface="Helvetica"/>
                <a:ea typeface="Helvetica"/>
                <a:cs typeface="Helvetica"/>
                <a:sym typeface="Helvetica"/>
              </a:defRPr>
            </a:pPr>
            <a:endParaRPr sz="4000" dirty="0"/>
          </a:p>
          <a:p>
            <a:pPr algn="l">
              <a:defRPr sz="4300" b="1">
                <a:latin typeface="Helvetica"/>
                <a:ea typeface="Helvetica"/>
                <a:cs typeface="Helvetica"/>
                <a:sym typeface="Helvetica"/>
              </a:defRPr>
            </a:pPr>
            <a:r>
              <a:rPr sz="4000" dirty="0"/>
              <a:t>Goals</a:t>
            </a:r>
          </a:p>
          <a:p>
            <a:pPr marL="1536700" indent="-647700" algn="l">
              <a:buSzPct val="100000"/>
              <a:buChar char="•"/>
              <a:defRPr sz="4300"/>
            </a:pPr>
            <a:r>
              <a:rPr sz="4000" dirty="0"/>
              <a:t>Facilitate introductions between relevant organizations.</a:t>
            </a:r>
          </a:p>
          <a:p>
            <a:pPr marL="1536700" indent="-647700" algn="l">
              <a:buSzPct val="100000"/>
              <a:buChar char="•"/>
              <a:defRPr sz="4300"/>
            </a:pPr>
            <a:r>
              <a:rPr sz="4000" dirty="0"/>
              <a:t>Identify opportunities for cross-organization </a:t>
            </a:r>
            <a:r>
              <a:rPr sz="4000" dirty="0" smtClean="0"/>
              <a:t>collaboration</a:t>
            </a:r>
            <a:r>
              <a:rPr lang="es-ES_tradnl" sz="4000" dirty="0" smtClean="0"/>
              <a:t> </a:t>
            </a:r>
            <a:r>
              <a:rPr lang="es-ES_tradnl" sz="4000" dirty="0" err="1" smtClean="0"/>
              <a:t>by</a:t>
            </a:r>
            <a:r>
              <a:rPr lang="es-ES_tradnl" sz="4000" dirty="0" smtClean="0"/>
              <a:t> i</a:t>
            </a:r>
            <a:r>
              <a:rPr sz="4000" dirty="0" smtClean="0"/>
              <a:t>dentif</a:t>
            </a:r>
            <a:r>
              <a:rPr lang="es-ES_tradnl" sz="4000" dirty="0" smtClean="0"/>
              <a:t>ying </a:t>
            </a:r>
            <a:r>
              <a:rPr sz="4000" dirty="0" smtClean="0"/>
              <a:t>similarities </a:t>
            </a:r>
            <a:r>
              <a:rPr sz="4000" dirty="0"/>
              <a:t>between </a:t>
            </a:r>
            <a:r>
              <a:rPr sz="4000" dirty="0" smtClean="0"/>
              <a:t>models</a:t>
            </a:r>
            <a:r>
              <a:rPr lang="es-ES_tradnl" sz="4000" dirty="0" smtClean="0"/>
              <a:t>/</a:t>
            </a:r>
            <a:r>
              <a:rPr lang="es-ES_tradnl" sz="4000" dirty="0" err="1" smtClean="0"/>
              <a:t>systems</a:t>
            </a:r>
            <a:r>
              <a:rPr lang="es-ES_tradnl" sz="4000" dirty="0"/>
              <a:t>.</a:t>
            </a:r>
            <a:endParaRPr lang="is-IS" sz="4000" dirty="0" smtClean="0"/>
          </a:p>
          <a:p>
            <a:pPr marL="1536700" lvl="1" indent="-647700" algn="l">
              <a:buSzPct val="100000"/>
              <a:buChar char="•"/>
              <a:defRPr sz="4300"/>
            </a:pPr>
            <a:r>
              <a:rPr sz="4000" dirty="0" smtClean="0"/>
              <a:t>Have </a:t>
            </a:r>
            <a:r>
              <a:rPr sz="4000" dirty="0"/>
              <a:t>some lasting impact after one-time event is over.</a:t>
            </a:r>
          </a:p>
          <a:p>
            <a:pPr marL="1536700" indent="-647700" algn="l">
              <a:buSzPct val="100000"/>
              <a:buChar char="•"/>
              <a:defRPr sz="4300"/>
            </a:pPr>
            <a:endParaRPr sz="4000" dirty="0"/>
          </a:p>
          <a:p>
            <a:pPr algn="l">
              <a:defRPr sz="4300" b="1">
                <a:latin typeface="Helvetica"/>
                <a:ea typeface="Helvetica"/>
                <a:cs typeface="Helvetica"/>
                <a:sym typeface="Helvetica"/>
              </a:defRPr>
            </a:pPr>
            <a:r>
              <a:rPr sz="4000" dirty="0"/>
              <a:t>Why      </a:t>
            </a:r>
            <a:r>
              <a:rPr lang="es-ES_tradnl" sz="4000" dirty="0" smtClean="0"/>
              <a:t> </a:t>
            </a:r>
            <a:r>
              <a:rPr sz="4000" dirty="0" smtClean="0"/>
              <a:t>    </a:t>
            </a:r>
            <a:r>
              <a:rPr sz="4000" dirty="0"/>
              <a:t>?</a:t>
            </a:r>
          </a:p>
          <a:p>
            <a:pPr marL="1536700" indent="-647700" algn="l">
              <a:buSzPct val="100000"/>
              <a:buChar char="•"/>
              <a:defRPr sz="4300"/>
            </a:pPr>
            <a:r>
              <a:rPr sz="4000" dirty="0"/>
              <a:t>Internet tech and neutrality.</a:t>
            </a:r>
          </a:p>
          <a:p>
            <a:pPr marL="1536700" indent="-647700" algn="l">
              <a:buSzPct val="100000"/>
              <a:buChar char="•"/>
              <a:defRPr sz="4300"/>
            </a:pPr>
            <a:r>
              <a:rPr sz="4000" dirty="0"/>
              <a:t>Received 66 submissions (42 accepted): 17 standards organisations, vendors, operators, individuals and </a:t>
            </a:r>
            <a:r>
              <a:rPr sz="4000" dirty="0" smtClean="0"/>
              <a:t>research </a:t>
            </a:r>
            <a:r>
              <a:rPr sz="4000" dirty="0"/>
              <a:t>organizations. </a:t>
            </a:r>
          </a:p>
        </p:txBody>
      </p:sp>
      <p:pic>
        <p:nvPicPr>
          <p:cNvPr id="176" name="pasted-image.tiff"/>
          <p:cNvPicPr>
            <a:picLocks noChangeAspect="1"/>
          </p:cNvPicPr>
          <p:nvPr/>
        </p:nvPicPr>
        <p:blipFill>
          <a:blip r:embed="rId3">
            <a:extLst/>
          </a:blip>
          <a:stretch>
            <a:fillRect/>
          </a:stretch>
        </p:blipFill>
        <p:spPr>
          <a:xfrm>
            <a:off x="2711786" y="9088979"/>
            <a:ext cx="1524001" cy="1130301"/>
          </a:xfrm>
          <a:prstGeom prst="rect">
            <a:avLst/>
          </a:prstGeom>
          <a:ln w="12700">
            <a:miter lim="400000"/>
          </a:ln>
        </p:spPr>
      </p:pic>
      <p:sp>
        <p:nvSpPr>
          <p:cNvPr id="177" name="Shape 177"/>
          <p:cNvSpPr/>
          <p:nvPr/>
        </p:nvSpPr>
        <p:spPr>
          <a:xfrm>
            <a:off x="17618667" y="1730164"/>
            <a:ext cx="353250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March 2016</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8300665" y="7886676"/>
            <a:ext cx="4121859" cy="25047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84" y="20955"/>
                  <a:pt x="684" y="13755"/>
                  <a:pt x="0" y="0"/>
                </a:cubicBezTo>
              </a:path>
            </a:pathLst>
          </a:custGeom>
          <a:ln w="50800" cap="rnd">
            <a:solidFill>
              <a:srgbClr val="000000"/>
            </a:solidFill>
            <a:custDash>
              <a:ds d="100000" sp="200000"/>
            </a:custDash>
            <a:headEnd type="triangle"/>
            <a:tailEnd type="triangle"/>
          </a:ln>
        </p:spPr>
        <p:txBody>
          <a:bodyPr/>
          <a:lstStyle/>
          <a:p>
            <a:endParaRPr/>
          </a:p>
        </p:txBody>
      </p:sp>
      <p:sp>
        <p:nvSpPr>
          <p:cNvPr id="180" name="Shape 180"/>
          <p:cNvSpPr/>
          <p:nvPr/>
        </p:nvSpPr>
        <p:spPr>
          <a:xfrm>
            <a:off x="3618608" y="10449738"/>
            <a:ext cx="8915214" cy="91371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lvl1pPr algn="l">
              <a:spcBef>
                <a:spcPts val="5900"/>
              </a:spcBef>
              <a:defRPr b="1">
                <a:latin typeface="Helvetica"/>
                <a:ea typeface="Helvetica"/>
                <a:cs typeface="Helvetica"/>
                <a:sym typeface="Helvetica"/>
              </a:defRPr>
            </a:lvl1pPr>
          </a:lstStyle>
          <a:p>
            <a:r>
              <a:rPr dirty="0"/>
              <a:t>“</a:t>
            </a:r>
            <a:r>
              <a:rPr dirty="0" smtClean="0"/>
              <a:t>Please</a:t>
            </a:r>
            <a:r>
              <a:rPr lang="es-ES_tradnl" dirty="0" smtClean="0"/>
              <a:t>,</a:t>
            </a:r>
            <a:r>
              <a:rPr dirty="0" smtClean="0"/>
              <a:t> no </a:t>
            </a:r>
            <a:r>
              <a:rPr dirty="0"/>
              <a:t>more standards”</a:t>
            </a:r>
          </a:p>
        </p:txBody>
      </p:sp>
      <p:sp>
        <p:nvSpPr>
          <p:cNvPr id="181" name="Shape 181"/>
          <p:cNvSpPr>
            <a:spLocks noGrp="1"/>
          </p:cNvSpPr>
          <p:nvPr>
            <p:ph type="sldNum" sz="quarter" idx="4294967295"/>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5</a:t>
            </a:fld>
            <a:endParaRPr/>
          </a:p>
        </p:txBody>
      </p:sp>
      <p:sp>
        <p:nvSpPr>
          <p:cNvPr id="182" name="Shape 182"/>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92500"/>
          </a:bodyPr>
          <a:lstStyle>
            <a:lvl1pPr defTabSz="1700783">
              <a:defRPr sz="7812">
                <a:latin typeface="Calibri Light"/>
                <a:ea typeface="Calibri Light"/>
                <a:cs typeface="Calibri Light"/>
                <a:sym typeface="Calibri Light"/>
              </a:defRPr>
            </a:lvl1pPr>
          </a:lstStyle>
          <a:p>
            <a:r>
              <a:t>IAB - IOT Semantic Interoperability Workshop</a:t>
            </a:r>
          </a:p>
        </p:txBody>
      </p:sp>
      <p:pic>
        <p:nvPicPr>
          <p:cNvPr id="183" name="pasted-image.tiff"/>
          <p:cNvPicPr>
            <a:picLocks noChangeAspect="1"/>
          </p:cNvPicPr>
          <p:nvPr/>
        </p:nvPicPr>
        <p:blipFill>
          <a:blip r:embed="rId3">
            <a:extLst/>
          </a:blip>
          <a:stretch>
            <a:fillRect/>
          </a:stretch>
        </p:blipFill>
        <p:spPr>
          <a:xfrm>
            <a:off x="8860710" y="6367888"/>
            <a:ext cx="1524001" cy="1130301"/>
          </a:xfrm>
          <a:prstGeom prst="rect">
            <a:avLst/>
          </a:prstGeom>
          <a:ln w="12700">
            <a:miter lim="400000"/>
          </a:ln>
        </p:spPr>
      </p:pic>
      <p:grpSp>
        <p:nvGrpSpPr>
          <p:cNvPr id="204" name="Group 204"/>
          <p:cNvGrpSpPr/>
          <p:nvPr/>
        </p:nvGrpSpPr>
        <p:grpSpPr>
          <a:xfrm>
            <a:off x="1418192" y="2213307"/>
            <a:ext cx="17806244" cy="7513437"/>
            <a:chOff x="0" y="0"/>
            <a:chExt cx="17806243" cy="7513435"/>
          </a:xfrm>
        </p:grpSpPr>
        <p:pic>
          <p:nvPicPr>
            <p:cNvPr id="184" name="pasted-image.tiff"/>
            <p:cNvPicPr>
              <a:picLocks noChangeAspect="1"/>
            </p:cNvPicPr>
            <p:nvPr/>
          </p:nvPicPr>
          <p:blipFill>
            <a:blip r:embed="rId4">
              <a:extLst/>
            </a:blip>
            <a:stretch>
              <a:fillRect/>
            </a:stretch>
          </p:blipFill>
          <p:spPr>
            <a:xfrm>
              <a:off x="11927228" y="3102682"/>
              <a:ext cx="2540001" cy="1524001"/>
            </a:xfrm>
            <a:prstGeom prst="rect">
              <a:avLst/>
            </a:prstGeom>
            <a:ln w="12700" cap="flat">
              <a:noFill/>
              <a:miter lim="400000"/>
            </a:ln>
            <a:effectLst/>
          </p:spPr>
        </p:pic>
        <p:pic>
          <p:nvPicPr>
            <p:cNvPr id="185" name="pasted-image.tiff"/>
            <p:cNvPicPr>
              <a:picLocks noChangeAspect="1"/>
            </p:cNvPicPr>
            <p:nvPr/>
          </p:nvPicPr>
          <p:blipFill>
            <a:blip r:embed="rId5">
              <a:extLst/>
            </a:blip>
            <a:stretch>
              <a:fillRect/>
            </a:stretch>
          </p:blipFill>
          <p:spPr>
            <a:xfrm>
              <a:off x="11743191" y="1850445"/>
              <a:ext cx="2371754" cy="948702"/>
            </a:xfrm>
            <a:prstGeom prst="rect">
              <a:avLst/>
            </a:prstGeom>
            <a:ln w="12700" cap="flat">
              <a:noFill/>
              <a:miter lim="400000"/>
            </a:ln>
            <a:effectLst/>
          </p:spPr>
        </p:pic>
        <p:pic>
          <p:nvPicPr>
            <p:cNvPr id="186" name="pasted-image.tiff"/>
            <p:cNvPicPr>
              <a:picLocks noChangeAspect="1"/>
            </p:cNvPicPr>
            <p:nvPr/>
          </p:nvPicPr>
          <p:blipFill>
            <a:blip r:embed="rId6">
              <a:extLst/>
            </a:blip>
            <a:stretch>
              <a:fillRect/>
            </a:stretch>
          </p:blipFill>
          <p:spPr>
            <a:xfrm>
              <a:off x="4121786" y="3580936"/>
              <a:ext cx="2032001" cy="2032001"/>
            </a:xfrm>
            <a:prstGeom prst="rect">
              <a:avLst/>
            </a:prstGeom>
            <a:ln w="12700" cap="flat">
              <a:noFill/>
              <a:miter lim="400000"/>
            </a:ln>
            <a:effectLst/>
          </p:spPr>
        </p:pic>
        <p:pic>
          <p:nvPicPr>
            <p:cNvPr id="187" name="pasted-image.tiff"/>
            <p:cNvPicPr>
              <a:picLocks noChangeAspect="1"/>
            </p:cNvPicPr>
            <p:nvPr/>
          </p:nvPicPr>
          <p:blipFill>
            <a:blip r:embed="rId7">
              <a:extLst/>
            </a:blip>
            <a:stretch>
              <a:fillRect/>
            </a:stretch>
          </p:blipFill>
          <p:spPr>
            <a:xfrm>
              <a:off x="221321" y="4804053"/>
              <a:ext cx="3159905" cy="1666876"/>
            </a:xfrm>
            <a:prstGeom prst="rect">
              <a:avLst/>
            </a:prstGeom>
            <a:ln w="12700" cap="flat">
              <a:noFill/>
              <a:miter lim="400000"/>
            </a:ln>
            <a:effectLst/>
          </p:spPr>
        </p:pic>
        <p:pic>
          <p:nvPicPr>
            <p:cNvPr id="188" name="pasted-image.tiff"/>
            <p:cNvPicPr>
              <a:picLocks noChangeAspect="1"/>
            </p:cNvPicPr>
            <p:nvPr/>
          </p:nvPicPr>
          <p:blipFill>
            <a:blip r:embed="rId8">
              <a:extLst/>
            </a:blip>
            <a:stretch>
              <a:fillRect/>
            </a:stretch>
          </p:blipFill>
          <p:spPr>
            <a:xfrm>
              <a:off x="14474384" y="1769254"/>
              <a:ext cx="2019221" cy="1016001"/>
            </a:xfrm>
            <a:prstGeom prst="rect">
              <a:avLst/>
            </a:prstGeom>
            <a:ln w="12700" cap="flat">
              <a:noFill/>
              <a:miter lim="400000"/>
            </a:ln>
            <a:effectLst/>
          </p:spPr>
        </p:pic>
        <p:pic>
          <p:nvPicPr>
            <p:cNvPr id="189" name="pasted-image.tiff"/>
            <p:cNvPicPr>
              <a:picLocks noChangeAspect="1"/>
            </p:cNvPicPr>
            <p:nvPr/>
          </p:nvPicPr>
          <p:blipFill>
            <a:blip r:embed="rId9">
              <a:extLst/>
            </a:blip>
            <a:stretch>
              <a:fillRect/>
            </a:stretch>
          </p:blipFill>
          <p:spPr>
            <a:xfrm>
              <a:off x="471228" y="3350493"/>
              <a:ext cx="3424488" cy="1271423"/>
            </a:xfrm>
            <a:prstGeom prst="rect">
              <a:avLst/>
            </a:prstGeom>
            <a:ln w="12700" cap="flat">
              <a:noFill/>
              <a:miter lim="400000"/>
            </a:ln>
            <a:effectLst/>
          </p:spPr>
        </p:pic>
        <p:pic>
          <p:nvPicPr>
            <p:cNvPr id="190" name="pasted-image.tiff"/>
            <p:cNvPicPr>
              <a:picLocks noChangeAspect="1"/>
            </p:cNvPicPr>
            <p:nvPr/>
          </p:nvPicPr>
          <p:blipFill>
            <a:blip r:embed="rId10">
              <a:extLst/>
            </a:blip>
            <a:stretch>
              <a:fillRect/>
            </a:stretch>
          </p:blipFill>
          <p:spPr>
            <a:xfrm>
              <a:off x="1815934" y="6232615"/>
              <a:ext cx="2914081" cy="1280821"/>
            </a:xfrm>
            <a:prstGeom prst="rect">
              <a:avLst/>
            </a:prstGeom>
            <a:ln w="12700" cap="flat">
              <a:noFill/>
              <a:miter lim="400000"/>
            </a:ln>
            <a:effectLst/>
          </p:spPr>
        </p:pic>
        <p:pic>
          <p:nvPicPr>
            <p:cNvPr id="191" name="pasted-image.tiff"/>
            <p:cNvPicPr>
              <a:picLocks noChangeAspect="1"/>
            </p:cNvPicPr>
            <p:nvPr/>
          </p:nvPicPr>
          <p:blipFill>
            <a:blip r:embed="rId11">
              <a:extLst/>
            </a:blip>
            <a:stretch>
              <a:fillRect/>
            </a:stretch>
          </p:blipFill>
          <p:spPr>
            <a:xfrm>
              <a:off x="7691105" y="340951"/>
              <a:ext cx="1568563" cy="1117601"/>
            </a:xfrm>
            <a:prstGeom prst="rect">
              <a:avLst/>
            </a:prstGeom>
            <a:ln w="12700" cap="flat">
              <a:noFill/>
              <a:miter lim="400000"/>
            </a:ln>
            <a:effectLst/>
          </p:spPr>
        </p:pic>
        <p:pic>
          <p:nvPicPr>
            <p:cNvPr id="192" name="pasted-image.tiff"/>
            <p:cNvPicPr>
              <a:picLocks noChangeAspect="1"/>
            </p:cNvPicPr>
            <p:nvPr/>
          </p:nvPicPr>
          <p:blipFill>
            <a:blip r:embed="rId12">
              <a:extLst/>
            </a:blip>
            <a:stretch>
              <a:fillRect/>
            </a:stretch>
          </p:blipFill>
          <p:spPr>
            <a:xfrm>
              <a:off x="3846741" y="680364"/>
              <a:ext cx="2307046" cy="1059429"/>
            </a:xfrm>
            <a:prstGeom prst="rect">
              <a:avLst/>
            </a:prstGeom>
            <a:ln w="12700" cap="flat">
              <a:noFill/>
              <a:miter lim="400000"/>
            </a:ln>
            <a:effectLst/>
          </p:spPr>
        </p:pic>
        <p:pic>
          <p:nvPicPr>
            <p:cNvPr id="193" name="pasted-image.tiff"/>
            <p:cNvPicPr>
              <a:picLocks noChangeAspect="1"/>
            </p:cNvPicPr>
            <p:nvPr/>
          </p:nvPicPr>
          <p:blipFill>
            <a:blip r:embed="rId13">
              <a:extLst/>
            </a:blip>
            <a:stretch>
              <a:fillRect/>
            </a:stretch>
          </p:blipFill>
          <p:spPr>
            <a:xfrm>
              <a:off x="651021" y="574367"/>
              <a:ext cx="2637024" cy="1271423"/>
            </a:xfrm>
            <a:prstGeom prst="rect">
              <a:avLst/>
            </a:prstGeom>
            <a:ln w="12700" cap="flat">
              <a:noFill/>
              <a:miter lim="400000"/>
            </a:ln>
            <a:effectLst/>
          </p:spPr>
        </p:pic>
        <p:pic>
          <p:nvPicPr>
            <p:cNvPr id="194" name="pasted-image.tiff"/>
            <p:cNvPicPr>
              <a:picLocks noChangeAspect="1"/>
            </p:cNvPicPr>
            <p:nvPr/>
          </p:nvPicPr>
          <p:blipFill>
            <a:blip r:embed="rId14">
              <a:extLst/>
            </a:blip>
            <a:stretch>
              <a:fillRect/>
            </a:stretch>
          </p:blipFill>
          <p:spPr>
            <a:xfrm>
              <a:off x="3401033" y="2114186"/>
              <a:ext cx="2946401" cy="1422401"/>
            </a:xfrm>
            <a:prstGeom prst="rect">
              <a:avLst/>
            </a:prstGeom>
            <a:ln w="12700" cap="flat">
              <a:noFill/>
              <a:miter lim="400000"/>
            </a:ln>
            <a:effectLst/>
          </p:spPr>
        </p:pic>
        <p:pic>
          <p:nvPicPr>
            <p:cNvPr id="195" name="pasted-image.tiff"/>
            <p:cNvPicPr>
              <a:picLocks noChangeAspect="1"/>
            </p:cNvPicPr>
            <p:nvPr/>
          </p:nvPicPr>
          <p:blipFill>
            <a:blip r:embed="rId15">
              <a:extLst/>
            </a:blip>
            <a:stretch>
              <a:fillRect/>
            </a:stretch>
          </p:blipFill>
          <p:spPr>
            <a:xfrm>
              <a:off x="9078064" y="1543363"/>
              <a:ext cx="2857501" cy="2857501"/>
            </a:xfrm>
            <a:prstGeom prst="rect">
              <a:avLst/>
            </a:prstGeom>
            <a:ln w="12700" cap="flat">
              <a:noFill/>
              <a:miter lim="400000"/>
            </a:ln>
            <a:effectLst/>
          </p:spPr>
        </p:pic>
        <p:pic>
          <p:nvPicPr>
            <p:cNvPr id="196" name="pasted-image.tiff"/>
            <p:cNvPicPr>
              <a:picLocks noChangeAspect="1"/>
            </p:cNvPicPr>
            <p:nvPr/>
          </p:nvPicPr>
          <p:blipFill>
            <a:blip r:embed="rId16">
              <a:extLst/>
            </a:blip>
            <a:stretch>
              <a:fillRect/>
            </a:stretch>
          </p:blipFill>
          <p:spPr>
            <a:xfrm>
              <a:off x="6853925" y="2749505"/>
              <a:ext cx="1524001" cy="1016001"/>
            </a:xfrm>
            <a:prstGeom prst="rect">
              <a:avLst/>
            </a:prstGeom>
            <a:ln w="12700" cap="flat">
              <a:noFill/>
              <a:miter lim="400000"/>
            </a:ln>
            <a:effectLst/>
          </p:spPr>
        </p:pic>
        <p:pic>
          <p:nvPicPr>
            <p:cNvPr id="197" name="pasted-image.tiff"/>
            <p:cNvPicPr>
              <a:picLocks noChangeAspect="1"/>
            </p:cNvPicPr>
            <p:nvPr/>
          </p:nvPicPr>
          <p:blipFill>
            <a:blip r:embed="rId17">
              <a:extLst/>
            </a:blip>
            <a:stretch>
              <a:fillRect/>
            </a:stretch>
          </p:blipFill>
          <p:spPr>
            <a:xfrm>
              <a:off x="0" y="2273609"/>
              <a:ext cx="2371753" cy="702316"/>
            </a:xfrm>
            <a:prstGeom prst="rect">
              <a:avLst/>
            </a:prstGeom>
            <a:ln w="12700" cap="flat">
              <a:noFill/>
              <a:miter lim="400000"/>
            </a:ln>
            <a:effectLst/>
          </p:spPr>
        </p:pic>
        <p:pic>
          <p:nvPicPr>
            <p:cNvPr id="198" name="pasted-image.pdf"/>
            <p:cNvPicPr>
              <a:picLocks noChangeAspect="1"/>
            </p:cNvPicPr>
            <p:nvPr/>
          </p:nvPicPr>
          <p:blipFill>
            <a:blip r:embed="rId18">
              <a:extLst/>
            </a:blip>
            <a:stretch>
              <a:fillRect/>
            </a:stretch>
          </p:blipFill>
          <p:spPr>
            <a:xfrm>
              <a:off x="6313534" y="963352"/>
              <a:ext cx="1457963" cy="1280821"/>
            </a:xfrm>
            <a:prstGeom prst="rect">
              <a:avLst/>
            </a:prstGeom>
            <a:ln w="12700" cap="flat">
              <a:noFill/>
              <a:miter lim="400000"/>
            </a:ln>
            <a:effectLst/>
          </p:spPr>
        </p:pic>
        <p:pic>
          <p:nvPicPr>
            <p:cNvPr id="199" name="pasted-image.tiff"/>
            <p:cNvPicPr>
              <a:picLocks noChangeAspect="1"/>
            </p:cNvPicPr>
            <p:nvPr/>
          </p:nvPicPr>
          <p:blipFill>
            <a:blip r:embed="rId19">
              <a:extLst/>
            </a:blip>
            <a:stretch>
              <a:fillRect/>
            </a:stretch>
          </p:blipFill>
          <p:spPr>
            <a:xfrm>
              <a:off x="9490027" y="3427404"/>
              <a:ext cx="1625601" cy="1117601"/>
            </a:xfrm>
            <a:prstGeom prst="rect">
              <a:avLst/>
            </a:prstGeom>
            <a:ln w="12700" cap="flat">
              <a:noFill/>
              <a:miter lim="400000"/>
            </a:ln>
            <a:effectLst/>
          </p:spPr>
        </p:pic>
        <p:pic>
          <p:nvPicPr>
            <p:cNvPr id="200" name="pasted-image.tiff"/>
            <p:cNvPicPr>
              <a:picLocks noChangeAspect="1"/>
            </p:cNvPicPr>
            <p:nvPr/>
          </p:nvPicPr>
          <p:blipFill>
            <a:blip r:embed="rId20">
              <a:extLst/>
            </a:blip>
            <a:stretch>
              <a:fillRect/>
            </a:stretch>
          </p:blipFill>
          <p:spPr>
            <a:xfrm>
              <a:off x="9320937" y="819162"/>
              <a:ext cx="2371754" cy="1328183"/>
            </a:xfrm>
            <a:prstGeom prst="rect">
              <a:avLst/>
            </a:prstGeom>
            <a:ln w="12700" cap="flat">
              <a:noFill/>
              <a:miter lim="400000"/>
            </a:ln>
            <a:effectLst/>
          </p:spPr>
        </p:pic>
        <p:pic>
          <p:nvPicPr>
            <p:cNvPr id="201" name="pasted-image.tiff"/>
            <p:cNvPicPr>
              <a:picLocks noChangeAspect="1"/>
            </p:cNvPicPr>
            <p:nvPr/>
          </p:nvPicPr>
          <p:blipFill>
            <a:blip r:embed="rId21">
              <a:extLst/>
            </a:blip>
            <a:stretch>
              <a:fillRect/>
            </a:stretch>
          </p:blipFill>
          <p:spPr>
            <a:xfrm>
              <a:off x="14859843" y="92619"/>
              <a:ext cx="2946401" cy="1033962"/>
            </a:xfrm>
            <a:prstGeom prst="rect">
              <a:avLst/>
            </a:prstGeom>
            <a:ln w="12700" cap="flat">
              <a:noFill/>
              <a:miter lim="400000"/>
            </a:ln>
            <a:effectLst/>
          </p:spPr>
        </p:pic>
        <p:pic>
          <p:nvPicPr>
            <p:cNvPr id="202" name="pasted-image.tiff"/>
            <p:cNvPicPr>
              <a:picLocks noChangeAspect="1"/>
            </p:cNvPicPr>
            <p:nvPr/>
          </p:nvPicPr>
          <p:blipFill>
            <a:blip r:embed="rId22">
              <a:extLst/>
            </a:blip>
            <a:stretch>
              <a:fillRect/>
            </a:stretch>
          </p:blipFill>
          <p:spPr>
            <a:xfrm>
              <a:off x="10796985" y="0"/>
              <a:ext cx="2933701" cy="1219200"/>
            </a:xfrm>
            <a:prstGeom prst="rect">
              <a:avLst/>
            </a:prstGeom>
            <a:ln w="12700" cap="flat">
              <a:noFill/>
              <a:miter lim="400000"/>
            </a:ln>
            <a:effectLst/>
          </p:spPr>
        </p:pic>
        <p:pic>
          <p:nvPicPr>
            <p:cNvPr id="203" name="pasted-image.tiff"/>
            <p:cNvPicPr>
              <a:picLocks noChangeAspect="1"/>
            </p:cNvPicPr>
            <p:nvPr/>
          </p:nvPicPr>
          <p:blipFill>
            <a:blip r:embed="rId23">
              <a:extLst/>
            </a:blip>
            <a:stretch>
              <a:fillRect/>
            </a:stretch>
          </p:blipFill>
          <p:spPr>
            <a:xfrm>
              <a:off x="13673016" y="685171"/>
              <a:ext cx="1524001" cy="861739"/>
            </a:xfrm>
            <a:prstGeom prst="rect">
              <a:avLst/>
            </a:prstGeom>
            <a:ln w="12700" cap="flat">
              <a:noFill/>
              <a:miter lim="400000"/>
            </a:ln>
            <a:effectLst/>
          </p:spPr>
        </p:pic>
      </p:grpSp>
      <p:pic>
        <p:nvPicPr>
          <p:cNvPr id="205" name="pasted-image.png"/>
          <p:cNvPicPr>
            <a:picLocks noChangeAspect="1"/>
          </p:cNvPicPr>
          <p:nvPr/>
        </p:nvPicPr>
        <p:blipFill>
          <a:blip r:embed="rId24">
            <a:extLst/>
          </a:blip>
          <a:stretch>
            <a:fillRect/>
          </a:stretch>
        </p:blipFill>
        <p:spPr>
          <a:xfrm>
            <a:off x="13345421" y="7144465"/>
            <a:ext cx="9759251" cy="5523736"/>
          </a:xfrm>
          <a:prstGeom prst="rect">
            <a:avLst/>
          </a:prstGeom>
          <a:ln w="12700">
            <a:miter lim="400000"/>
          </a:ln>
        </p:spPr>
      </p:pic>
      <p:sp>
        <p:nvSpPr>
          <p:cNvPr id="206" name="Shape 206"/>
          <p:cNvSpPr/>
          <p:nvPr/>
        </p:nvSpPr>
        <p:spPr>
          <a:xfrm>
            <a:off x="612759" y="1846089"/>
            <a:ext cx="19122817" cy="8157553"/>
          </a:xfrm>
          <a:custGeom>
            <a:avLst/>
            <a:gdLst/>
            <a:ahLst/>
            <a:cxnLst>
              <a:cxn ang="0">
                <a:pos x="wd2" y="hd2"/>
              </a:cxn>
              <a:cxn ang="5400000">
                <a:pos x="wd2" y="hd2"/>
              </a:cxn>
              <a:cxn ang="10800000">
                <a:pos x="wd2" y="hd2"/>
              </a:cxn>
              <a:cxn ang="16200000">
                <a:pos x="wd2" y="hd2"/>
              </a:cxn>
            </a:cxnLst>
            <a:rect l="0" t="0" r="r" b="b"/>
            <a:pathLst>
              <a:path w="21600" h="21600" extrusionOk="0">
                <a:moveTo>
                  <a:pt x="21600" y="1431"/>
                </a:moveTo>
                <a:lnTo>
                  <a:pt x="18507" y="0"/>
                </a:lnTo>
                <a:lnTo>
                  <a:pt x="15840" y="603"/>
                </a:lnTo>
                <a:lnTo>
                  <a:pt x="12550" y="492"/>
                </a:lnTo>
                <a:lnTo>
                  <a:pt x="9473" y="647"/>
                </a:lnTo>
                <a:lnTo>
                  <a:pt x="5352" y="669"/>
                </a:lnTo>
                <a:lnTo>
                  <a:pt x="2981" y="603"/>
                </a:lnTo>
                <a:lnTo>
                  <a:pt x="1111" y="1419"/>
                </a:lnTo>
                <a:lnTo>
                  <a:pt x="0" y="5942"/>
                </a:lnTo>
                <a:lnTo>
                  <a:pt x="9" y="12825"/>
                </a:lnTo>
                <a:lnTo>
                  <a:pt x="668" y="18249"/>
                </a:lnTo>
                <a:lnTo>
                  <a:pt x="2748" y="20497"/>
                </a:lnTo>
                <a:lnTo>
                  <a:pt x="4977" y="21600"/>
                </a:lnTo>
                <a:lnTo>
                  <a:pt x="7442" y="19308"/>
                </a:lnTo>
                <a:lnTo>
                  <a:pt x="7583" y="16559"/>
                </a:lnTo>
                <a:lnTo>
                  <a:pt x="8393" y="15323"/>
                </a:lnTo>
                <a:lnTo>
                  <a:pt x="9311" y="15806"/>
                </a:lnTo>
                <a:lnTo>
                  <a:pt x="10515" y="16666"/>
                </a:lnTo>
                <a:lnTo>
                  <a:pt x="11557" y="15806"/>
                </a:lnTo>
                <a:cubicBezTo>
                  <a:pt x="11833" y="15508"/>
                  <a:pt x="12114" y="15236"/>
                  <a:pt x="12399" y="14992"/>
                </a:cubicBezTo>
                <a:cubicBezTo>
                  <a:pt x="12935" y="14533"/>
                  <a:pt x="13485" y="14172"/>
                  <a:pt x="14044" y="13911"/>
                </a:cubicBezTo>
                <a:lnTo>
                  <a:pt x="16459" y="13012"/>
                </a:lnTo>
                <a:lnTo>
                  <a:pt x="18000" y="11208"/>
                </a:lnTo>
                <a:lnTo>
                  <a:pt x="19656" y="8939"/>
                </a:lnTo>
                <a:lnTo>
                  <a:pt x="21291" y="6382"/>
                </a:lnTo>
                <a:lnTo>
                  <a:pt x="21600" y="1431"/>
                </a:lnTo>
                <a:close/>
              </a:path>
            </a:pathLst>
          </a:custGeom>
          <a:ln w="50800" cap="rnd">
            <a:solidFill>
              <a:srgbClr val="000000"/>
            </a:solidFill>
            <a:custDash>
              <a:ds d="100000" sp="200000"/>
            </a:custDash>
            <a:miter lim="400000"/>
          </a:ln>
        </p:spPr>
        <p:txBody>
          <a:bodyPr lIns="71437" tIns="71437" rIns="71437" bIns="71437" anchor="ctr"/>
          <a:lstStyle/>
          <a:p>
            <a:pPr>
              <a:defRPr sz="3200"/>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sldNum" sz="quarter" idx="4294967295"/>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6</a:t>
            </a:fld>
            <a:endParaRPr/>
          </a:p>
        </p:txBody>
      </p:sp>
      <p:sp>
        <p:nvSpPr>
          <p:cNvPr id="210" name="Shape 210"/>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t>IOTSI Workshop takeaways</a:t>
            </a:r>
          </a:p>
        </p:txBody>
      </p:sp>
      <p:sp>
        <p:nvSpPr>
          <p:cNvPr id="211" name="Shape 211"/>
          <p:cNvSpPr/>
          <p:nvPr/>
        </p:nvSpPr>
        <p:spPr>
          <a:xfrm>
            <a:off x="2925152" y="1778383"/>
            <a:ext cx="19558726" cy="111318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4200" b="1">
                <a:latin typeface="Helvetica"/>
                <a:ea typeface="Helvetica"/>
                <a:cs typeface="Helvetica"/>
                <a:sym typeface="Helvetica"/>
              </a:defRPr>
            </a:pPr>
            <a:r>
              <a:rPr dirty="0"/>
              <a:t>Interaction Models</a:t>
            </a:r>
          </a:p>
          <a:p>
            <a:pPr algn="l">
              <a:defRPr sz="4200" b="1">
                <a:latin typeface="Helvetica"/>
                <a:ea typeface="Helvetica"/>
                <a:cs typeface="Helvetica"/>
                <a:sym typeface="Helvetica"/>
              </a:defRPr>
            </a:pPr>
            <a:endParaRPr dirty="0"/>
          </a:p>
          <a:p>
            <a:pPr marL="1536700" indent="-647700" algn="l">
              <a:buSzPct val="100000"/>
              <a:buChar char="•"/>
              <a:defRPr sz="4200"/>
            </a:pPr>
            <a:r>
              <a:rPr dirty="0"/>
              <a:t>REST </a:t>
            </a:r>
            <a:r>
              <a:rPr i="1" dirty="0"/>
              <a:t>vs</a:t>
            </a:r>
            <a:r>
              <a:rPr dirty="0"/>
              <a:t> PubSub </a:t>
            </a:r>
            <a:r>
              <a:rPr i="1" dirty="0"/>
              <a:t>vs</a:t>
            </a:r>
            <a:r>
              <a:rPr dirty="0"/>
              <a:t> RPC calls. </a:t>
            </a:r>
          </a:p>
          <a:p>
            <a:pPr marL="1536700" indent="-647700" algn="l">
              <a:buSzPct val="100000"/>
              <a:buChar char="•"/>
              <a:defRPr sz="4200"/>
            </a:pPr>
            <a:r>
              <a:rPr dirty="0"/>
              <a:t>REST facilitates IoT evolution.</a:t>
            </a:r>
          </a:p>
          <a:p>
            <a:pPr algn="l">
              <a:defRPr sz="4200" b="1">
                <a:latin typeface="Helvetica"/>
                <a:ea typeface="Helvetica"/>
                <a:cs typeface="Helvetica"/>
                <a:sym typeface="Helvetica"/>
              </a:defRPr>
            </a:pPr>
            <a:endParaRPr dirty="0"/>
          </a:p>
          <a:p>
            <a:pPr algn="l">
              <a:defRPr sz="4200" b="1">
                <a:latin typeface="Helvetica"/>
                <a:ea typeface="Helvetica"/>
                <a:cs typeface="Helvetica"/>
                <a:sym typeface="Helvetica"/>
              </a:defRPr>
            </a:pPr>
            <a:r>
              <a:rPr dirty="0"/>
              <a:t>How and when to do translation</a:t>
            </a:r>
          </a:p>
          <a:p>
            <a:pPr algn="l">
              <a:defRPr sz="4200" b="1">
                <a:latin typeface="Helvetica"/>
                <a:ea typeface="Helvetica"/>
                <a:cs typeface="Helvetica"/>
                <a:sym typeface="Helvetica"/>
              </a:defRPr>
            </a:pPr>
            <a:endParaRPr dirty="0"/>
          </a:p>
          <a:p>
            <a:pPr marL="1536700" indent="-647700" algn="l">
              <a:buSzPct val="100000"/>
              <a:buChar char="•"/>
              <a:defRPr sz="4200"/>
            </a:pPr>
            <a:r>
              <a:rPr dirty="0"/>
              <a:t>Multiple Data Models will have to coexists (at least for a </a:t>
            </a:r>
            <a:r>
              <a:rPr lang="es-ES_tradnl" dirty="0" err="1" smtClean="0"/>
              <a:t>while</a:t>
            </a:r>
            <a:r>
              <a:rPr dirty="0" smtClean="0"/>
              <a:t>)</a:t>
            </a:r>
            <a:r>
              <a:rPr dirty="0"/>
              <a:t>.</a:t>
            </a:r>
          </a:p>
          <a:p>
            <a:pPr marL="1536700" indent="-647700" algn="l">
              <a:buSzPct val="100000"/>
              <a:buChar char="•"/>
              <a:defRPr sz="4200"/>
            </a:pPr>
            <a:r>
              <a:rPr dirty="0"/>
              <a:t>Lack of common terminology (IM, DM, etc). </a:t>
            </a:r>
          </a:p>
          <a:p>
            <a:pPr marL="1536700" indent="-647700" algn="l">
              <a:buSzPct val="100000"/>
              <a:buChar char="•"/>
              <a:defRPr sz="4200"/>
            </a:pPr>
            <a:r>
              <a:rPr dirty="0"/>
              <a:t>Translation Hubs: Runtime translation of data vs Translating DMs.</a:t>
            </a:r>
          </a:p>
          <a:p>
            <a:pPr marL="1536700" indent="-647700" algn="l">
              <a:buSzPct val="100000"/>
              <a:buChar char="•"/>
              <a:defRPr sz="4200"/>
            </a:pPr>
            <a:r>
              <a:rPr dirty="0"/>
              <a:t>Loss of information when translating data models. </a:t>
            </a:r>
          </a:p>
          <a:p>
            <a:pPr marL="1536700" indent="-647700" algn="l">
              <a:buSzPct val="100000"/>
              <a:buChar char="•"/>
              <a:defRPr sz="4200"/>
            </a:pPr>
            <a:endParaRPr dirty="0"/>
          </a:p>
          <a:p>
            <a:pPr algn="l">
              <a:defRPr sz="4200" b="1" u="sng">
                <a:latin typeface="Helvetica"/>
                <a:ea typeface="Helvetica"/>
                <a:cs typeface="Helvetica"/>
                <a:sym typeface="Helvetica"/>
              </a:defRPr>
            </a:pPr>
            <a:r>
              <a:rPr dirty="0"/>
              <a:t>How to deal with change</a:t>
            </a:r>
          </a:p>
          <a:p>
            <a:pPr algn="l">
              <a:defRPr sz="4200" b="1" u="sng">
                <a:latin typeface="Helvetica"/>
                <a:ea typeface="Helvetica"/>
                <a:cs typeface="Helvetica"/>
                <a:sym typeface="Helvetica"/>
              </a:defRPr>
            </a:pPr>
            <a:endParaRPr dirty="0"/>
          </a:p>
          <a:p>
            <a:pPr marL="1536700" indent="-647700" algn="l">
              <a:buSzPct val="100000"/>
              <a:buChar char="•"/>
              <a:defRPr sz="4200"/>
            </a:pPr>
            <a:r>
              <a:rPr dirty="0"/>
              <a:t>Multiprotocol not an option for most constrained devices. Legacy is heavy.</a:t>
            </a:r>
          </a:p>
          <a:p>
            <a:pPr marL="1536700" indent="-647700" algn="l">
              <a:buSzPct val="100000"/>
              <a:buChar char="•"/>
              <a:defRPr sz="4200"/>
            </a:pPr>
            <a:r>
              <a:rPr dirty="0"/>
              <a:t>Need to build systems that </a:t>
            </a:r>
            <a:r>
              <a:rPr dirty="0" smtClean="0"/>
              <a:t>last</a:t>
            </a:r>
            <a:r>
              <a:rPr lang="es-ES_tradnl" dirty="0"/>
              <a:t>.</a:t>
            </a:r>
            <a:r>
              <a:rPr dirty="0" smtClean="0"/>
              <a:t> </a:t>
            </a:r>
            <a:r>
              <a:rPr dirty="0"/>
              <a:t>Web approach.</a:t>
            </a:r>
          </a:p>
          <a:p>
            <a:pPr marL="1536700" indent="-647700" algn="l">
              <a:buSzPct val="100000"/>
              <a:buChar char="•"/>
              <a:defRPr sz="4200"/>
            </a:pPr>
            <a:r>
              <a:rPr dirty="0"/>
              <a:t>Hypermedia Applications </a:t>
            </a:r>
            <a:r>
              <a:rPr i="1" dirty="0"/>
              <a:t>vs</a:t>
            </a:r>
            <a:r>
              <a:rPr dirty="0"/>
              <a:t> “REST” static APIs </a:t>
            </a:r>
            <a:r>
              <a:rPr i="1" dirty="0"/>
              <a:t>vs</a:t>
            </a:r>
            <a:r>
              <a:rPr dirty="0"/>
              <a:t> Pushing Binaries.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sldNum" sz="quarter" idx="2"/>
          </p:nvPr>
        </p:nvSpPr>
        <p:spPr>
          <a:xfrm>
            <a:off x="12426136" y="12853034"/>
            <a:ext cx="350064" cy="5511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214" name="image1.png"/>
          <p:cNvPicPr>
            <a:picLocks noChangeAspect="1"/>
          </p:cNvPicPr>
          <p:nvPr/>
        </p:nvPicPr>
        <p:blipFill>
          <a:blip r:embed="rId3">
            <a:extLst/>
          </a:blip>
          <a:stretch>
            <a:fillRect/>
          </a:stretch>
        </p:blipFill>
        <p:spPr>
          <a:xfrm>
            <a:off x="18987566" y="2762825"/>
            <a:ext cx="2580825" cy="4370339"/>
          </a:xfrm>
          <a:prstGeom prst="rect">
            <a:avLst/>
          </a:prstGeom>
          <a:ln w="12700">
            <a:miter lim="400000"/>
          </a:ln>
        </p:spPr>
      </p:pic>
      <p:grpSp>
        <p:nvGrpSpPr>
          <p:cNvPr id="218" name="Group 218"/>
          <p:cNvGrpSpPr/>
          <p:nvPr/>
        </p:nvGrpSpPr>
        <p:grpSpPr>
          <a:xfrm>
            <a:off x="1676399" y="6317048"/>
            <a:ext cx="14884334" cy="6505913"/>
            <a:chOff x="0" y="0"/>
            <a:chExt cx="14884332" cy="6505912"/>
          </a:xfrm>
        </p:grpSpPr>
        <p:pic>
          <p:nvPicPr>
            <p:cNvPr id="215" name="image2.png" descr="Afficher l'image d'origine"/>
            <p:cNvPicPr>
              <a:picLocks noChangeAspect="1"/>
            </p:cNvPicPr>
            <p:nvPr/>
          </p:nvPicPr>
          <p:blipFill>
            <a:blip r:embed="rId4">
              <a:extLst/>
            </a:blip>
            <a:stretch>
              <a:fillRect/>
            </a:stretch>
          </p:blipFill>
          <p:spPr>
            <a:xfrm>
              <a:off x="6062597" y="624756"/>
              <a:ext cx="8821736" cy="5881157"/>
            </a:xfrm>
            <a:prstGeom prst="rect">
              <a:avLst/>
            </a:prstGeom>
            <a:ln w="12700" cap="flat">
              <a:noFill/>
              <a:miter lim="400000"/>
            </a:ln>
            <a:effectLst/>
          </p:spPr>
        </p:pic>
        <p:sp>
          <p:nvSpPr>
            <p:cNvPr id="216" name="Shape 216"/>
            <p:cNvSpPr/>
            <p:nvPr/>
          </p:nvSpPr>
          <p:spPr>
            <a:xfrm flipH="1" flipV="1">
              <a:off x="4085573" y="3241340"/>
              <a:ext cx="5085567" cy="1"/>
            </a:xfrm>
            <a:prstGeom prst="line">
              <a:avLst/>
            </a:prstGeom>
            <a:noFill/>
            <a:ln w="76200" cap="flat">
              <a:solidFill>
                <a:srgbClr val="C00000"/>
              </a:solidFill>
              <a:prstDash val="solid"/>
              <a:miter lim="800000"/>
              <a:tailEnd type="triangle" w="med" len="med"/>
            </a:ln>
            <a:effectLst/>
          </p:spPr>
          <p:txBody>
            <a:bodyPr wrap="square" lIns="91439" tIns="91439" rIns="91439" bIns="91439" numCol="1" anchor="t">
              <a:noAutofit/>
            </a:bodyPr>
            <a:lstStyle/>
            <a:p>
              <a:pPr algn="l" defTabSz="1828800">
                <a:defRPr sz="3600">
                  <a:latin typeface="+mj-lt"/>
                  <a:ea typeface="+mj-ea"/>
                  <a:cs typeface="+mj-cs"/>
                  <a:sym typeface="Calibri"/>
                </a:defRPr>
              </a:pPr>
              <a:endParaRPr/>
            </a:p>
          </p:txBody>
        </p:sp>
        <p:pic>
          <p:nvPicPr>
            <p:cNvPr id="217" name="image3.png" descr="http://cdn.shopify.com/s/files/1/0866/0696/products/LiFx_White_2_b.png?v=1432375080"/>
            <p:cNvPicPr>
              <a:picLocks noChangeAspect="1"/>
            </p:cNvPicPr>
            <p:nvPr/>
          </p:nvPicPr>
          <p:blipFill>
            <a:blip r:embed="rId5">
              <a:extLst/>
            </a:blip>
            <a:stretch>
              <a:fillRect/>
            </a:stretch>
          </p:blipFill>
          <p:spPr>
            <a:xfrm>
              <a:off x="-1" y="-1"/>
              <a:ext cx="5536477" cy="6482682"/>
            </a:xfrm>
            <a:prstGeom prst="rect">
              <a:avLst/>
            </a:prstGeom>
            <a:ln w="12700" cap="flat">
              <a:noFill/>
              <a:miter lim="400000"/>
            </a:ln>
            <a:effectLst/>
          </p:spPr>
        </p:pic>
      </p:grpSp>
      <p:pic>
        <p:nvPicPr>
          <p:cNvPr id="219" name="image4.jpg"/>
          <p:cNvPicPr>
            <a:picLocks noChangeAspect="1"/>
          </p:cNvPicPr>
          <p:nvPr/>
        </p:nvPicPr>
        <p:blipFill>
          <a:blip r:embed="rId6">
            <a:extLst/>
          </a:blip>
          <a:stretch>
            <a:fillRect/>
          </a:stretch>
        </p:blipFill>
        <p:spPr>
          <a:xfrm>
            <a:off x="17149956" y="2848619"/>
            <a:ext cx="6055629" cy="4037085"/>
          </a:xfrm>
          <a:prstGeom prst="rect">
            <a:avLst/>
          </a:prstGeom>
          <a:ln w="12700">
            <a:miter lim="400000"/>
          </a:ln>
        </p:spPr>
      </p:pic>
      <p:pic>
        <p:nvPicPr>
          <p:cNvPr id="220" name="image5.png"/>
          <p:cNvPicPr>
            <a:picLocks noChangeAspect="1"/>
          </p:cNvPicPr>
          <p:nvPr/>
        </p:nvPicPr>
        <p:blipFill>
          <a:blip r:embed="rId7">
            <a:extLst/>
          </a:blip>
          <a:stretch>
            <a:fillRect/>
          </a:stretch>
        </p:blipFill>
        <p:spPr>
          <a:xfrm>
            <a:off x="10610398" y="3381376"/>
            <a:ext cx="3163205" cy="3133243"/>
          </a:xfrm>
          <a:prstGeom prst="rect">
            <a:avLst/>
          </a:prstGeom>
          <a:ln w="12700">
            <a:miter lim="400000"/>
          </a:ln>
        </p:spPr>
      </p:pic>
      <p:sp>
        <p:nvSpPr>
          <p:cNvPr id="234" name="Shape 234"/>
          <p:cNvSpPr/>
          <p:nvPr/>
        </p:nvSpPr>
        <p:spPr>
          <a:xfrm>
            <a:off x="13773602" y="4849790"/>
            <a:ext cx="5649031" cy="767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76200">
            <a:solidFill>
              <a:srgbClr val="C00000"/>
            </a:solidFill>
            <a:miter/>
            <a:tailEnd type="triangle"/>
          </a:ln>
        </p:spPr>
        <p:txBody>
          <a:bodyPr/>
          <a:lstStyle/>
          <a:p>
            <a:endParaRPr/>
          </a:p>
        </p:txBody>
      </p:sp>
      <p:sp>
        <p:nvSpPr>
          <p:cNvPr id="222" name="Shape 222"/>
          <p:cNvSpPr/>
          <p:nvPr/>
        </p:nvSpPr>
        <p:spPr>
          <a:xfrm flipV="1">
            <a:off x="13427901" y="5494829"/>
            <a:ext cx="5761974" cy="3974852"/>
          </a:xfrm>
          <a:prstGeom prst="line">
            <a:avLst/>
          </a:prstGeom>
          <a:ln w="76200">
            <a:solidFill>
              <a:srgbClr val="C00000"/>
            </a:solidFill>
            <a:miter/>
            <a:tailEnd type="triangle"/>
          </a:ln>
        </p:spPr>
        <p:txBody>
          <a:bodyPr tIns="91439" bIns="91439"/>
          <a:lstStyle/>
          <a:p>
            <a:pPr algn="l" defTabSz="1828800">
              <a:defRPr sz="3600">
                <a:latin typeface="+mj-lt"/>
                <a:ea typeface="+mj-ea"/>
                <a:cs typeface="+mj-cs"/>
                <a:sym typeface="Calibri"/>
              </a:defRPr>
            </a:pPr>
            <a:endParaRPr/>
          </a:p>
        </p:txBody>
      </p:sp>
      <p:sp>
        <p:nvSpPr>
          <p:cNvPr id="223" name="Shape 223"/>
          <p:cNvSpPr/>
          <p:nvPr/>
        </p:nvSpPr>
        <p:spPr>
          <a:xfrm flipH="1">
            <a:off x="5787024" y="4947997"/>
            <a:ext cx="4823375" cy="2166788"/>
          </a:xfrm>
          <a:prstGeom prst="line">
            <a:avLst/>
          </a:prstGeom>
          <a:ln w="76200">
            <a:solidFill>
              <a:srgbClr val="C00000"/>
            </a:solidFill>
            <a:miter/>
            <a:tailEnd type="triangle"/>
          </a:ln>
        </p:spPr>
        <p:txBody>
          <a:bodyPr tIns="91439" bIns="91439"/>
          <a:lstStyle/>
          <a:p>
            <a:pPr algn="l" defTabSz="1828800">
              <a:defRPr sz="3600">
                <a:latin typeface="+mj-lt"/>
                <a:ea typeface="+mj-ea"/>
                <a:cs typeface="+mj-cs"/>
                <a:sym typeface="Calibri"/>
              </a:defRPr>
            </a:pPr>
            <a:endParaRPr/>
          </a:p>
        </p:txBody>
      </p:sp>
      <p:sp>
        <p:nvSpPr>
          <p:cNvPr id="224" name="Shape 224"/>
          <p:cNvSpPr/>
          <p:nvPr/>
        </p:nvSpPr>
        <p:spPr>
          <a:xfrm>
            <a:off x="15720384" y="8042333"/>
            <a:ext cx="5282774" cy="805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000">
                <a:latin typeface="+mj-lt"/>
                <a:ea typeface="+mj-ea"/>
                <a:cs typeface="+mj-cs"/>
                <a:sym typeface="Calibri"/>
              </a:defRPr>
            </a:lvl1pPr>
          </a:lstStyle>
          <a:p>
            <a:r>
              <a:t>3. Still control old things </a:t>
            </a:r>
          </a:p>
        </p:txBody>
      </p:sp>
      <p:sp>
        <p:nvSpPr>
          <p:cNvPr id="225" name="Shape 225"/>
          <p:cNvSpPr/>
          <p:nvPr/>
        </p:nvSpPr>
        <p:spPr>
          <a:xfrm>
            <a:off x="3209969" y="4885520"/>
            <a:ext cx="6037333" cy="14274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4000">
                <a:latin typeface="+mj-lt"/>
                <a:ea typeface="+mj-ea"/>
                <a:cs typeface="+mj-cs"/>
                <a:sym typeface="Calibri"/>
              </a:defRPr>
            </a:pPr>
            <a:r>
              <a:t>4. Also control future things</a:t>
            </a:r>
          </a:p>
          <a:p>
            <a:pPr algn="l" defTabSz="1828800">
              <a:defRPr sz="4000">
                <a:latin typeface="+mj-lt"/>
                <a:ea typeface="+mj-ea"/>
                <a:cs typeface="+mj-cs"/>
                <a:sym typeface="Calibri"/>
              </a:defRPr>
            </a:pPr>
            <a:r>
              <a:t>with older things</a:t>
            </a:r>
          </a:p>
        </p:txBody>
      </p:sp>
      <p:sp>
        <p:nvSpPr>
          <p:cNvPr id="226" name="Shape 226"/>
          <p:cNvSpPr/>
          <p:nvPr/>
        </p:nvSpPr>
        <p:spPr>
          <a:xfrm>
            <a:off x="13827737" y="3931094"/>
            <a:ext cx="5358949" cy="741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a:latin typeface="+mj-lt"/>
                <a:ea typeface="+mj-ea"/>
                <a:cs typeface="+mj-cs"/>
                <a:sym typeface="Calibri"/>
              </a:defRPr>
            </a:lvl1pPr>
          </a:lstStyle>
          <a:p>
            <a:r>
              <a:t>1. Control alternative things</a:t>
            </a:r>
          </a:p>
        </p:txBody>
      </p:sp>
      <p:sp>
        <p:nvSpPr>
          <p:cNvPr id="227" name="Shape 227"/>
          <p:cNvSpPr/>
          <p:nvPr/>
        </p:nvSpPr>
        <p:spPr>
          <a:xfrm>
            <a:off x="6627083" y="9762983"/>
            <a:ext cx="3892224" cy="805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4000">
                <a:latin typeface="+mj-lt"/>
                <a:ea typeface="+mj-ea"/>
                <a:cs typeface="+mj-cs"/>
                <a:sym typeface="Calibri"/>
              </a:defRPr>
            </a:lvl1pPr>
          </a:lstStyle>
          <a:p>
            <a:r>
              <a:t>2. Add new things</a:t>
            </a:r>
          </a:p>
        </p:txBody>
      </p:sp>
      <p:sp>
        <p:nvSpPr>
          <p:cNvPr id="228" name="Shape 228"/>
          <p:cNvSpPr/>
          <p:nvPr/>
        </p:nvSpPr>
        <p:spPr>
          <a:xfrm>
            <a:off x="16937888" y="11988473"/>
            <a:ext cx="3332202"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700"/>
            </a:lvl1pPr>
          </a:lstStyle>
          <a:p>
            <a:r>
              <a:t>Source: M. Kovatsch</a:t>
            </a:r>
          </a:p>
        </p:txBody>
      </p:sp>
      <p:sp>
        <p:nvSpPr>
          <p:cNvPr id="229" name="Shape 229"/>
          <p:cNvSpPr/>
          <p:nvPr/>
        </p:nvSpPr>
        <p:spPr>
          <a:xfrm>
            <a:off x="3098189" y="8752"/>
            <a:ext cx="18187622"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rPr dirty="0"/>
              <a:t>Ability to deal with change</a:t>
            </a:r>
          </a:p>
        </p:txBody>
      </p:sp>
      <p:sp>
        <p:nvSpPr>
          <p:cNvPr id="230" name="Shape 230"/>
          <p:cNvSpPr/>
          <p:nvPr/>
        </p:nvSpPr>
        <p:spPr>
          <a:xfrm>
            <a:off x="14037523" y="2662359"/>
            <a:ext cx="4472008" cy="1314124"/>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i="1">
                <a:latin typeface="+mj-lt"/>
                <a:ea typeface="+mj-ea"/>
                <a:cs typeface="+mj-cs"/>
                <a:sym typeface="Calibri"/>
              </a:defRPr>
            </a:pPr>
            <a:r>
              <a:t>✓ Agreed Data Model </a:t>
            </a:r>
          </a:p>
          <a:p>
            <a:pPr algn="l" defTabSz="1828800">
              <a:defRPr sz="3600" i="1">
                <a:latin typeface="+mj-lt"/>
                <a:ea typeface="+mj-ea"/>
                <a:cs typeface="+mj-cs"/>
                <a:sym typeface="Calibri"/>
              </a:defRPr>
            </a:pPr>
            <a:r>
              <a:t>      (IPSO, OCF, W3C…)</a:t>
            </a:r>
          </a:p>
        </p:txBody>
      </p:sp>
      <p:sp>
        <p:nvSpPr>
          <p:cNvPr id="231" name="Shape 231"/>
          <p:cNvSpPr/>
          <p:nvPr/>
        </p:nvSpPr>
        <p:spPr>
          <a:xfrm>
            <a:off x="5020109" y="10701515"/>
            <a:ext cx="5996976" cy="1314123"/>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1828800">
              <a:defRPr sz="3600" i="1">
                <a:latin typeface="+mj-lt"/>
                <a:ea typeface="+mj-ea"/>
                <a:cs typeface="+mj-cs"/>
                <a:sym typeface="Calibri"/>
              </a:defRPr>
            </a:pPr>
            <a:r>
              <a:t> ✓ Using Discovery mechanism</a:t>
            </a:r>
          </a:p>
          <a:p>
            <a:pPr algn="l" defTabSz="1828800">
              <a:defRPr sz="3600" i="1">
                <a:latin typeface="+mj-lt"/>
                <a:ea typeface="+mj-ea"/>
                <a:cs typeface="+mj-cs"/>
                <a:sym typeface="Calibri"/>
              </a:defRPr>
            </a:pPr>
            <a:r>
              <a:t>   (CoAP RD, MQTT Broker…)</a:t>
            </a:r>
          </a:p>
        </p:txBody>
      </p:sp>
      <p:sp>
        <p:nvSpPr>
          <p:cNvPr id="232" name="Shape 232"/>
          <p:cNvSpPr/>
          <p:nvPr/>
        </p:nvSpPr>
        <p:spPr>
          <a:xfrm>
            <a:off x="15942523" y="8780027"/>
            <a:ext cx="2949943" cy="741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i="1">
                <a:latin typeface="+mj-lt"/>
                <a:ea typeface="+mj-ea"/>
                <a:cs typeface="+mj-cs"/>
                <a:sym typeface="Calibri"/>
              </a:defRPr>
            </a:lvl1pPr>
          </a:lstStyle>
          <a:p>
            <a:r>
              <a:t>✗   Broken APIs</a:t>
            </a:r>
          </a:p>
        </p:txBody>
      </p:sp>
      <p:sp>
        <p:nvSpPr>
          <p:cNvPr id="233" name="Shape 233"/>
          <p:cNvSpPr/>
          <p:nvPr/>
        </p:nvSpPr>
        <p:spPr>
          <a:xfrm>
            <a:off x="1758858" y="3931094"/>
            <a:ext cx="9280868" cy="741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600" i="1">
                <a:latin typeface="+mj-lt"/>
                <a:ea typeface="+mj-ea"/>
                <a:cs typeface="+mj-cs"/>
                <a:sym typeface="Calibri"/>
              </a:defRPr>
            </a:lvl1pPr>
          </a:lstStyle>
          <a:p>
            <a:r>
              <a:t>✗   Changing requirements, devices, capabilities…</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4"/>
                                        </p:tgtEl>
                                        <p:attrNameLst>
                                          <p:attrName>style.visibility</p:attrName>
                                        </p:attrNameLst>
                                      </p:cBhvr>
                                      <p:to>
                                        <p:strVal val="visible"/>
                                      </p:to>
                                    </p:set>
                                    <p:animEffect transition="in" filter="dissolv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19"/>
                                        </p:tgtEl>
                                        <p:attrNameLst>
                                          <p:attrName>style.visibility</p:attrName>
                                        </p:attrNameLst>
                                      </p:cBhvr>
                                      <p:to>
                                        <p:strVal val="visible"/>
                                      </p:to>
                                    </p:set>
                                    <p:animEffect transition="in" filter="dissolve">
                                      <p:cBhvr>
                                        <p:cTn id="12" dur="500"/>
                                        <p:tgtEl>
                                          <p:spTgt spid="219"/>
                                        </p:tgtEl>
                                      </p:cBhvr>
                                    </p:animEffect>
                                  </p:childTnLst>
                                </p:cTn>
                              </p:par>
                            </p:childTnLst>
                          </p:cTn>
                        </p:par>
                        <p:par>
                          <p:cTn id="13" fill="hold">
                            <p:stCondLst>
                              <p:cond delay="500"/>
                            </p:stCondLst>
                            <p:childTnLst>
                              <p:par>
                                <p:cTn id="14" presetID="9" presetClass="entr" fill="hold" grpId="3" nodeType="afterEffect">
                                  <p:stCondLst>
                                    <p:cond delay="0"/>
                                  </p:stCondLst>
                                  <p:iterate>
                                    <p:tmAbs val="0"/>
                                  </p:iterate>
                                  <p:childTnLst>
                                    <p:set>
                                      <p:cBhvr>
                                        <p:cTn id="15" fill="hold"/>
                                        <p:tgtEl>
                                          <p:spTgt spid="226"/>
                                        </p:tgtEl>
                                        <p:attrNameLst>
                                          <p:attrName>style.visibility</p:attrName>
                                        </p:attrNameLst>
                                      </p:cBhvr>
                                      <p:to>
                                        <p:strVal val="visible"/>
                                      </p:to>
                                    </p:set>
                                    <p:animEffect transition="in" filter="dissolve">
                                      <p:cBhvr>
                                        <p:cTn id="16" dur="500"/>
                                        <p:tgtEl>
                                          <p:spTgt spid="226"/>
                                        </p:tgtEl>
                                      </p:cBhvr>
                                    </p:animEffect>
                                  </p:childTnLst>
                                </p:cTn>
                              </p:par>
                            </p:childTnLst>
                          </p:cTn>
                        </p:par>
                        <p:par>
                          <p:cTn id="17" fill="hold">
                            <p:stCondLst>
                              <p:cond delay="1000"/>
                            </p:stCondLst>
                            <p:childTnLst>
                              <p:par>
                                <p:cTn id="18" presetID="9" presetClass="entr" fill="hold" grpId="4" nodeType="afterEffect">
                                  <p:stCondLst>
                                    <p:cond delay="0"/>
                                  </p:stCondLst>
                                  <p:iterate>
                                    <p:tmAbs val="0"/>
                                  </p:iterate>
                                  <p:childTnLst>
                                    <p:set>
                                      <p:cBhvr>
                                        <p:cTn id="19" fill="hold"/>
                                        <p:tgtEl>
                                          <p:spTgt spid="230"/>
                                        </p:tgtEl>
                                        <p:attrNameLst>
                                          <p:attrName>style.visibility</p:attrName>
                                        </p:attrNameLst>
                                      </p:cBhvr>
                                      <p:to>
                                        <p:strVal val="visible"/>
                                      </p:to>
                                    </p:set>
                                    <p:animEffect transition="in" filter="dissolve">
                                      <p:cBhvr>
                                        <p:cTn id="20" dur="500"/>
                                        <p:tgtEl>
                                          <p:spTgt spid="23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5" nodeType="clickEffect">
                                  <p:stCondLst>
                                    <p:cond delay="0"/>
                                  </p:stCondLst>
                                  <p:iterate>
                                    <p:tmAbs val="0"/>
                                  </p:iterate>
                                  <p:childTnLst>
                                    <p:set>
                                      <p:cBhvr>
                                        <p:cTn id="24" fill="hold"/>
                                        <p:tgtEl>
                                          <p:spTgt spid="218"/>
                                        </p:tgtEl>
                                        <p:attrNameLst>
                                          <p:attrName>style.visibility</p:attrName>
                                        </p:attrNameLst>
                                      </p:cBhvr>
                                      <p:to>
                                        <p:strVal val="visible"/>
                                      </p:to>
                                    </p:set>
                                    <p:animEffect transition="in" filter="dissolve">
                                      <p:cBhvr>
                                        <p:cTn id="25" dur="500"/>
                                        <p:tgtEl>
                                          <p:spTgt spid="218"/>
                                        </p:tgtEl>
                                      </p:cBhvr>
                                    </p:animEffect>
                                  </p:childTnLst>
                                </p:cTn>
                              </p:par>
                            </p:childTnLst>
                          </p:cTn>
                        </p:par>
                        <p:par>
                          <p:cTn id="26" fill="hold">
                            <p:stCondLst>
                              <p:cond delay="500"/>
                            </p:stCondLst>
                            <p:childTnLst>
                              <p:par>
                                <p:cTn id="27" presetID="9" presetClass="entr" fill="hold" grpId="6" nodeType="afterEffect">
                                  <p:stCondLst>
                                    <p:cond delay="0"/>
                                  </p:stCondLst>
                                  <p:iterate>
                                    <p:tmAbs val="0"/>
                                  </p:iterate>
                                  <p:childTnLst>
                                    <p:set>
                                      <p:cBhvr>
                                        <p:cTn id="28" fill="hold"/>
                                        <p:tgtEl>
                                          <p:spTgt spid="227"/>
                                        </p:tgtEl>
                                        <p:attrNameLst>
                                          <p:attrName>style.visibility</p:attrName>
                                        </p:attrNameLst>
                                      </p:cBhvr>
                                      <p:to>
                                        <p:strVal val="visible"/>
                                      </p:to>
                                    </p:set>
                                    <p:animEffect transition="in" filter="dissolve">
                                      <p:cBhvr>
                                        <p:cTn id="29" dur="500"/>
                                        <p:tgtEl>
                                          <p:spTgt spid="227"/>
                                        </p:tgtEl>
                                      </p:cBhvr>
                                    </p:animEffect>
                                  </p:childTnLst>
                                </p:cTn>
                              </p:par>
                            </p:childTnLst>
                          </p:cTn>
                        </p:par>
                        <p:par>
                          <p:cTn id="30" fill="hold">
                            <p:stCondLst>
                              <p:cond delay="1000"/>
                            </p:stCondLst>
                            <p:childTnLst>
                              <p:par>
                                <p:cTn id="31" presetID="9" presetClass="entr" fill="hold" grpId="7" nodeType="afterEffect">
                                  <p:stCondLst>
                                    <p:cond delay="0"/>
                                  </p:stCondLst>
                                  <p:iterate>
                                    <p:tmAbs val="0"/>
                                  </p:iterate>
                                  <p:childTnLst>
                                    <p:set>
                                      <p:cBhvr>
                                        <p:cTn id="32" fill="hold"/>
                                        <p:tgtEl>
                                          <p:spTgt spid="231"/>
                                        </p:tgtEl>
                                        <p:attrNameLst>
                                          <p:attrName>style.visibility</p:attrName>
                                        </p:attrNameLst>
                                      </p:cBhvr>
                                      <p:to>
                                        <p:strVal val="visible"/>
                                      </p:to>
                                    </p:set>
                                    <p:animEffect transition="in" filter="dissolve">
                                      <p:cBhvr>
                                        <p:cTn id="33" dur="500"/>
                                        <p:tgtEl>
                                          <p:spTgt spid="23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fill="hold" grpId="8" nodeType="clickEffect">
                                  <p:stCondLst>
                                    <p:cond delay="0"/>
                                  </p:stCondLst>
                                  <p:iterate>
                                    <p:tmAbs val="0"/>
                                  </p:iterate>
                                  <p:childTnLst>
                                    <p:set>
                                      <p:cBhvr>
                                        <p:cTn id="37" fill="hold"/>
                                        <p:tgtEl>
                                          <p:spTgt spid="222"/>
                                        </p:tgtEl>
                                        <p:attrNameLst>
                                          <p:attrName>style.visibility</p:attrName>
                                        </p:attrNameLst>
                                      </p:cBhvr>
                                      <p:to>
                                        <p:strVal val="visible"/>
                                      </p:to>
                                    </p:set>
                                    <p:animEffect transition="in" filter="dissolve">
                                      <p:cBhvr>
                                        <p:cTn id="38" dur="500"/>
                                        <p:tgtEl>
                                          <p:spTgt spid="222"/>
                                        </p:tgtEl>
                                      </p:cBhvr>
                                    </p:animEffect>
                                  </p:childTnLst>
                                </p:cTn>
                              </p:par>
                            </p:childTnLst>
                          </p:cTn>
                        </p:par>
                        <p:par>
                          <p:cTn id="39" fill="hold">
                            <p:stCondLst>
                              <p:cond delay="500"/>
                            </p:stCondLst>
                            <p:childTnLst>
                              <p:par>
                                <p:cTn id="40" presetID="9" presetClass="entr" fill="hold" grpId="9" nodeType="afterEffect">
                                  <p:stCondLst>
                                    <p:cond delay="0"/>
                                  </p:stCondLst>
                                  <p:iterate>
                                    <p:tmAbs val="0"/>
                                  </p:iterate>
                                  <p:childTnLst>
                                    <p:set>
                                      <p:cBhvr>
                                        <p:cTn id="41" fill="hold"/>
                                        <p:tgtEl>
                                          <p:spTgt spid="224"/>
                                        </p:tgtEl>
                                        <p:attrNameLst>
                                          <p:attrName>style.visibility</p:attrName>
                                        </p:attrNameLst>
                                      </p:cBhvr>
                                      <p:to>
                                        <p:strVal val="visible"/>
                                      </p:to>
                                    </p:set>
                                    <p:animEffect transition="in" filter="dissolve">
                                      <p:cBhvr>
                                        <p:cTn id="42" dur="500"/>
                                        <p:tgtEl>
                                          <p:spTgt spid="224"/>
                                        </p:tgtEl>
                                      </p:cBhvr>
                                    </p:animEffect>
                                  </p:childTnLst>
                                </p:cTn>
                              </p:par>
                            </p:childTnLst>
                          </p:cTn>
                        </p:par>
                        <p:par>
                          <p:cTn id="43" fill="hold">
                            <p:stCondLst>
                              <p:cond delay="1000"/>
                            </p:stCondLst>
                            <p:childTnLst>
                              <p:par>
                                <p:cTn id="44" presetID="9" presetClass="entr" fill="hold" grpId="10" nodeType="afterEffect">
                                  <p:stCondLst>
                                    <p:cond delay="0"/>
                                  </p:stCondLst>
                                  <p:iterate>
                                    <p:tmAbs val="0"/>
                                  </p:iterate>
                                  <p:childTnLst>
                                    <p:set>
                                      <p:cBhvr>
                                        <p:cTn id="45" fill="hold"/>
                                        <p:tgtEl>
                                          <p:spTgt spid="232"/>
                                        </p:tgtEl>
                                        <p:attrNameLst>
                                          <p:attrName>style.visibility</p:attrName>
                                        </p:attrNameLst>
                                      </p:cBhvr>
                                      <p:to>
                                        <p:strVal val="visible"/>
                                      </p:to>
                                    </p:set>
                                    <p:animEffect transition="in" filter="dissolve">
                                      <p:cBhvr>
                                        <p:cTn id="46" dur="500"/>
                                        <p:tgtEl>
                                          <p:spTgt spid="23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fill="hold" grpId="11" nodeType="clickEffect">
                                  <p:stCondLst>
                                    <p:cond delay="0"/>
                                  </p:stCondLst>
                                  <p:iterate>
                                    <p:tmAbs val="0"/>
                                  </p:iterate>
                                  <p:childTnLst>
                                    <p:set>
                                      <p:cBhvr>
                                        <p:cTn id="50" fill="hold"/>
                                        <p:tgtEl>
                                          <p:spTgt spid="223"/>
                                        </p:tgtEl>
                                        <p:attrNameLst>
                                          <p:attrName>style.visibility</p:attrName>
                                        </p:attrNameLst>
                                      </p:cBhvr>
                                      <p:to>
                                        <p:strVal val="visible"/>
                                      </p:to>
                                    </p:set>
                                    <p:animEffect transition="in" filter="dissolve">
                                      <p:cBhvr>
                                        <p:cTn id="51" dur="500"/>
                                        <p:tgtEl>
                                          <p:spTgt spid="223"/>
                                        </p:tgtEl>
                                      </p:cBhvr>
                                    </p:animEffect>
                                  </p:childTnLst>
                                </p:cTn>
                              </p:par>
                            </p:childTnLst>
                          </p:cTn>
                        </p:par>
                        <p:par>
                          <p:cTn id="52" fill="hold">
                            <p:stCondLst>
                              <p:cond delay="500"/>
                            </p:stCondLst>
                            <p:childTnLst>
                              <p:par>
                                <p:cTn id="53" presetID="9" presetClass="entr" fill="hold" grpId="12" nodeType="afterEffect">
                                  <p:stCondLst>
                                    <p:cond delay="0"/>
                                  </p:stCondLst>
                                  <p:iterate>
                                    <p:tmAbs val="0"/>
                                  </p:iterate>
                                  <p:childTnLst>
                                    <p:set>
                                      <p:cBhvr>
                                        <p:cTn id="54" fill="hold"/>
                                        <p:tgtEl>
                                          <p:spTgt spid="225"/>
                                        </p:tgtEl>
                                        <p:attrNameLst>
                                          <p:attrName>style.visibility</p:attrName>
                                        </p:attrNameLst>
                                      </p:cBhvr>
                                      <p:to>
                                        <p:strVal val="visible"/>
                                      </p:to>
                                    </p:set>
                                    <p:animEffect transition="in" filter="dissolve">
                                      <p:cBhvr>
                                        <p:cTn id="55" dur="500"/>
                                        <p:tgtEl>
                                          <p:spTgt spid="225"/>
                                        </p:tgtEl>
                                      </p:cBhvr>
                                    </p:animEffect>
                                  </p:childTnLst>
                                </p:cTn>
                              </p:par>
                            </p:childTnLst>
                          </p:cTn>
                        </p:par>
                        <p:par>
                          <p:cTn id="56" fill="hold">
                            <p:stCondLst>
                              <p:cond delay="1000"/>
                            </p:stCondLst>
                            <p:childTnLst>
                              <p:par>
                                <p:cTn id="57" presetID="9" presetClass="entr" fill="hold" grpId="13" nodeType="afterEffect">
                                  <p:stCondLst>
                                    <p:cond delay="0"/>
                                  </p:stCondLst>
                                  <p:iterate>
                                    <p:tmAbs val="0"/>
                                  </p:iterate>
                                  <p:childTnLst>
                                    <p:set>
                                      <p:cBhvr>
                                        <p:cTn id="58" fill="hold"/>
                                        <p:tgtEl>
                                          <p:spTgt spid="233"/>
                                        </p:tgtEl>
                                        <p:attrNameLst>
                                          <p:attrName>style.visibility</p:attrName>
                                        </p:attrNameLst>
                                      </p:cBhvr>
                                      <p:to>
                                        <p:strVal val="visible"/>
                                      </p:to>
                                    </p:set>
                                    <p:animEffect transition="in" filter="dissolve">
                                      <p:cBhvr>
                                        <p:cTn id="59"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5" animBg="1" advAuto="0"/>
      <p:bldP spid="219" grpId="2" animBg="1" advAuto="0"/>
      <p:bldP spid="234" grpId="1" animBg="1" advAuto="0"/>
      <p:bldP spid="222" grpId="8" animBg="1" advAuto="0"/>
      <p:bldP spid="223" grpId="11" animBg="1" advAuto="0"/>
      <p:bldP spid="224" grpId="9" animBg="1" advAuto="0"/>
      <p:bldP spid="225" grpId="12" animBg="1" advAuto="0"/>
      <p:bldP spid="226" grpId="3" animBg="1" advAuto="0"/>
      <p:bldP spid="227" grpId="6" animBg="1" advAuto="0"/>
      <p:bldP spid="230" grpId="4" animBg="1" advAuto="0"/>
      <p:bldP spid="231" grpId="7" animBg="1" advAuto="0"/>
      <p:bldP spid="232" grpId="10" animBg="1" advAuto="0"/>
      <p:bldP spid="233" grpId="1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sldNum" sz="quarter" idx="4294967295"/>
          </p:nvPr>
        </p:nvSpPr>
        <p:spPr>
          <a:xfrm>
            <a:off x="11935814" y="13010554"/>
            <a:ext cx="494513" cy="511176"/>
          </a:xfrm>
          <a:prstGeom prst="rect">
            <a:avLst/>
          </a:prstGeom>
          <a:extLst>
            <a:ext uri="{C572A759-6A51-4108-AA02-DFA0A04FC94B}">
              <ma14:wrappingTextBoxFlag xmlns:ma14="http://schemas.microsoft.com/office/mac/drawingml/2011/main" val="1"/>
            </a:ext>
          </a:extLst>
        </p:spPr>
        <p:txBody>
          <a:bodyPr lIns="71437" tIns="71437" rIns="71437" bIns="71437" anchor="t"/>
          <a:lstStyle>
            <a:lvl1pPr algn="ctr" defTabSz="821531">
              <a:defRPr>
                <a:solidFill>
                  <a:srgbClr val="000000"/>
                </a:solidFill>
                <a:latin typeface="+mn-lt"/>
                <a:ea typeface="+mn-ea"/>
                <a:cs typeface="+mn-cs"/>
                <a:sym typeface="Helvetica Light"/>
              </a:defRPr>
            </a:lvl1pPr>
          </a:lstStyle>
          <a:p>
            <a:fld id="{86CB4B4D-7CA3-9044-876B-883B54F8677D}" type="slidenum">
              <a:t>8</a:t>
            </a:fld>
            <a:endParaRPr/>
          </a:p>
        </p:txBody>
      </p:sp>
      <p:pic>
        <p:nvPicPr>
          <p:cNvPr id="264" name="Screen Shot 2016-10-10 at 13.27.59.png"/>
          <p:cNvPicPr>
            <a:picLocks noChangeAspect="1"/>
          </p:cNvPicPr>
          <p:nvPr/>
        </p:nvPicPr>
        <p:blipFill>
          <a:blip r:embed="rId3">
            <a:extLst/>
          </a:blip>
          <a:stretch>
            <a:fillRect/>
          </a:stretch>
        </p:blipFill>
        <p:spPr>
          <a:xfrm>
            <a:off x="7921726" y="4484781"/>
            <a:ext cx="9769567" cy="7080063"/>
          </a:xfrm>
          <a:prstGeom prst="rect">
            <a:avLst/>
          </a:prstGeom>
          <a:ln w="12700">
            <a:miter lim="400000"/>
          </a:ln>
        </p:spPr>
      </p:pic>
      <p:sp>
        <p:nvSpPr>
          <p:cNvPr id="265" name="Shape 265"/>
          <p:cNvSpPr/>
          <p:nvPr/>
        </p:nvSpPr>
        <p:spPr>
          <a:xfrm>
            <a:off x="16451472" y="2729644"/>
            <a:ext cx="2105819" cy="636712"/>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rgbClr val="FFFFFF"/>
                </a:solidFill>
              </a:defRPr>
            </a:lvl1pPr>
          </a:lstStyle>
          <a:p>
            <a:r>
              <a:rPr dirty="0"/>
              <a:t>IoT </a:t>
            </a:r>
            <a:r>
              <a:rPr dirty="0" smtClean="0"/>
              <a:t>Device</a:t>
            </a:r>
            <a:r>
              <a:rPr lang="es-ES_tradnl" dirty="0" smtClean="0"/>
              <a:t> </a:t>
            </a:r>
          </a:p>
        </p:txBody>
      </p:sp>
      <p:sp>
        <p:nvSpPr>
          <p:cNvPr id="266" name="Shape 266"/>
          <p:cNvSpPr/>
          <p:nvPr/>
        </p:nvSpPr>
        <p:spPr>
          <a:xfrm flipH="1">
            <a:off x="14811325" y="3180317"/>
            <a:ext cx="1528497" cy="1528497"/>
          </a:xfrm>
          <a:prstGeom prst="line">
            <a:avLst/>
          </a:prstGeom>
          <a:ln w="50800" cap="rnd">
            <a:solidFill>
              <a:srgbClr val="0154A5"/>
            </a:solidFill>
            <a:custDash>
              <a:ds d="100000" sp="200000"/>
            </a:custDash>
            <a:miter lim="400000"/>
            <a:tailEnd type="triangle"/>
          </a:ln>
        </p:spPr>
        <p:txBody>
          <a:bodyPr lIns="71437" tIns="71437" rIns="71437" bIns="71437" anchor="ctr"/>
          <a:lstStyle/>
          <a:p>
            <a:pPr>
              <a:defRPr sz="3200"/>
            </a:pPr>
            <a:endParaRPr/>
          </a:p>
        </p:txBody>
      </p:sp>
      <p:sp>
        <p:nvSpPr>
          <p:cNvPr id="267" name="Shape 267"/>
          <p:cNvSpPr/>
          <p:nvPr/>
        </p:nvSpPr>
        <p:spPr>
          <a:xfrm>
            <a:off x="3816929" y="2493962"/>
            <a:ext cx="5162424" cy="1108076"/>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rPr dirty="0"/>
              <a:t>Browser / Other IoT Device</a:t>
            </a:r>
          </a:p>
          <a:p>
            <a:pPr>
              <a:defRPr sz="3200">
                <a:solidFill>
                  <a:srgbClr val="FFFFFF"/>
                </a:solidFill>
              </a:defRPr>
            </a:pPr>
            <a:r>
              <a:rPr dirty="0"/>
              <a:t>(consumer / servient)</a:t>
            </a:r>
          </a:p>
        </p:txBody>
      </p:sp>
      <p:sp>
        <p:nvSpPr>
          <p:cNvPr id="268" name="Shape 268"/>
          <p:cNvSpPr/>
          <p:nvPr/>
        </p:nvSpPr>
        <p:spPr>
          <a:xfrm>
            <a:off x="7280578" y="3651411"/>
            <a:ext cx="1671044" cy="1071709"/>
          </a:xfrm>
          <a:prstGeom prst="line">
            <a:avLst/>
          </a:prstGeom>
          <a:ln w="50800" cap="rnd">
            <a:solidFill>
              <a:srgbClr val="0154A5"/>
            </a:solidFill>
            <a:custDash>
              <a:ds d="100000" sp="200000"/>
            </a:custDash>
            <a:miter lim="400000"/>
            <a:tailEnd type="triangle"/>
          </a:ln>
        </p:spPr>
        <p:txBody>
          <a:bodyPr lIns="71437" tIns="71437" rIns="71437" bIns="71437" anchor="ctr"/>
          <a:lstStyle/>
          <a:p>
            <a:pPr>
              <a:defRPr sz="3200"/>
            </a:pPr>
            <a:endParaRPr/>
          </a:p>
        </p:txBody>
      </p:sp>
      <p:sp>
        <p:nvSpPr>
          <p:cNvPr id="269" name="Shape 269"/>
          <p:cNvSpPr/>
          <p:nvPr/>
        </p:nvSpPr>
        <p:spPr>
          <a:xfrm>
            <a:off x="10915673" y="2911350"/>
            <a:ext cx="2698799" cy="1129154"/>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rPr dirty="0"/>
              <a:t>Resource URI </a:t>
            </a:r>
          </a:p>
          <a:p>
            <a:pPr>
              <a:defRPr sz="3200">
                <a:solidFill>
                  <a:srgbClr val="FFFFFF"/>
                </a:solidFill>
              </a:defRPr>
            </a:pPr>
            <a:r>
              <a:rPr dirty="0" smtClean="0"/>
              <a:t>(</a:t>
            </a:r>
            <a:r>
              <a:rPr lang="es-ES_tradnl" dirty="0" err="1" smtClean="0"/>
              <a:t>where</a:t>
            </a:r>
            <a:r>
              <a:rPr dirty="0" smtClean="0"/>
              <a:t>)</a:t>
            </a:r>
            <a:endParaRPr dirty="0"/>
          </a:p>
        </p:txBody>
      </p:sp>
      <p:sp>
        <p:nvSpPr>
          <p:cNvPr id="270" name="Shape 270"/>
          <p:cNvSpPr/>
          <p:nvPr/>
        </p:nvSpPr>
        <p:spPr>
          <a:xfrm>
            <a:off x="12010358" y="3981239"/>
            <a:ext cx="1" cy="1968580"/>
          </a:xfrm>
          <a:prstGeom prst="line">
            <a:avLst/>
          </a:prstGeom>
          <a:ln w="50800" cap="rnd">
            <a:solidFill>
              <a:srgbClr val="0154A5"/>
            </a:solidFill>
            <a:custDash>
              <a:ds d="100000" sp="200000"/>
            </a:custDash>
            <a:miter lim="400000"/>
          </a:ln>
        </p:spPr>
        <p:txBody>
          <a:bodyPr lIns="71437" tIns="71437" rIns="71437" bIns="71437" anchor="ctr"/>
          <a:lstStyle/>
          <a:p>
            <a:pPr>
              <a:defRPr sz="3200"/>
            </a:pPr>
            <a:endParaRPr/>
          </a:p>
        </p:txBody>
      </p:sp>
      <p:sp>
        <p:nvSpPr>
          <p:cNvPr id="271" name="Shape 271"/>
          <p:cNvSpPr/>
          <p:nvPr/>
        </p:nvSpPr>
        <p:spPr>
          <a:xfrm>
            <a:off x="15971738" y="4303469"/>
            <a:ext cx="4469106" cy="1108076"/>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t>Resources</a:t>
            </a:r>
          </a:p>
          <a:p>
            <a:pPr>
              <a:defRPr sz="3200">
                <a:solidFill>
                  <a:srgbClr val="FFFFFF"/>
                </a:solidFill>
              </a:defRPr>
            </a:pPr>
            <a:r>
              <a:t>(things we interact with)</a:t>
            </a:r>
          </a:p>
        </p:txBody>
      </p:sp>
      <p:sp>
        <p:nvSpPr>
          <p:cNvPr id="272" name="Shape 272"/>
          <p:cNvSpPr/>
          <p:nvPr/>
        </p:nvSpPr>
        <p:spPr>
          <a:xfrm flipH="1">
            <a:off x="17359119" y="5515604"/>
            <a:ext cx="809141" cy="1663487"/>
          </a:xfrm>
          <a:prstGeom prst="line">
            <a:avLst/>
          </a:prstGeom>
          <a:ln w="50800" cap="rnd">
            <a:solidFill>
              <a:srgbClr val="0154A5"/>
            </a:solidFill>
            <a:custDash>
              <a:ds d="100000" sp="200000"/>
            </a:custDash>
            <a:miter lim="400000"/>
            <a:tailEnd type="triangle"/>
          </a:ln>
        </p:spPr>
        <p:txBody>
          <a:bodyPr lIns="71437" tIns="71437" rIns="71437" bIns="71437" anchor="ctr"/>
          <a:lstStyle/>
          <a:p>
            <a:pPr>
              <a:defRPr sz="3200"/>
            </a:pPr>
            <a:endParaRPr/>
          </a:p>
        </p:txBody>
      </p:sp>
      <p:sp>
        <p:nvSpPr>
          <p:cNvPr id="273" name="Shape 273"/>
          <p:cNvSpPr/>
          <p:nvPr/>
        </p:nvSpPr>
        <p:spPr>
          <a:xfrm>
            <a:off x="10515713" y="5915918"/>
            <a:ext cx="3304949" cy="824973"/>
          </a:xfrm>
          <a:prstGeom prst="ellipse">
            <a:avLst/>
          </a:prstGeom>
          <a:ln w="25400">
            <a:solidFill>
              <a:srgbClr val="4876C6"/>
            </a:solidFill>
            <a:miter lim="400000"/>
          </a:ln>
        </p:spPr>
        <p:txBody>
          <a:bodyPr lIns="71437" tIns="71437" rIns="71437" bIns="71437" anchor="ctr"/>
          <a:lstStyle/>
          <a:p>
            <a:pPr>
              <a:defRPr sz="3200"/>
            </a:pPr>
            <a:endParaRPr/>
          </a:p>
        </p:txBody>
      </p:sp>
      <p:sp>
        <p:nvSpPr>
          <p:cNvPr id="274" name="Shape 274"/>
          <p:cNvSpPr/>
          <p:nvPr/>
        </p:nvSpPr>
        <p:spPr>
          <a:xfrm>
            <a:off x="16231964" y="10546655"/>
            <a:ext cx="5549614" cy="1129154"/>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rPr lang="es-ES_tradnl" dirty="0" err="1" smtClean="0"/>
              <a:t>Present</a:t>
            </a:r>
            <a:r>
              <a:rPr lang="es-ES_tradnl" dirty="0" smtClean="0"/>
              <a:t>: </a:t>
            </a:r>
            <a:r>
              <a:rPr lang="es-ES_tradnl" dirty="0" err="1" smtClean="0"/>
              <a:t>Value</a:t>
            </a:r>
            <a:r>
              <a:rPr lang="es-ES_tradnl" dirty="0" smtClean="0"/>
              <a:t> </a:t>
            </a:r>
            <a:r>
              <a:rPr lang="es-ES_tradnl" dirty="0" err="1" smtClean="0"/>
              <a:t>representation</a:t>
            </a:r>
            <a:endParaRPr dirty="0"/>
          </a:p>
          <a:p>
            <a:pPr>
              <a:defRPr sz="3200">
                <a:solidFill>
                  <a:srgbClr val="FFFFFF"/>
                </a:solidFill>
              </a:defRPr>
            </a:pPr>
            <a:r>
              <a:rPr dirty="0"/>
              <a:t>(current measurement)</a:t>
            </a:r>
          </a:p>
        </p:txBody>
      </p:sp>
      <p:sp>
        <p:nvSpPr>
          <p:cNvPr id="275" name="Shape 275"/>
          <p:cNvSpPr/>
          <p:nvPr/>
        </p:nvSpPr>
        <p:spPr>
          <a:xfrm>
            <a:off x="12962810" y="9713614"/>
            <a:ext cx="4634390" cy="784922"/>
          </a:xfrm>
          <a:prstGeom prst="line">
            <a:avLst/>
          </a:prstGeom>
          <a:ln w="50800" cap="rnd">
            <a:solidFill>
              <a:srgbClr val="0154A5"/>
            </a:solidFill>
            <a:custDash>
              <a:ds d="100000" sp="200000"/>
            </a:custDash>
            <a:miter lim="400000"/>
          </a:ln>
        </p:spPr>
        <p:txBody>
          <a:bodyPr lIns="71437" tIns="71437" rIns="71437" bIns="71437" anchor="ctr"/>
          <a:lstStyle/>
          <a:p>
            <a:pPr>
              <a:defRPr sz="3200"/>
            </a:pPr>
            <a:endParaRPr/>
          </a:p>
        </p:txBody>
      </p:sp>
      <p:sp>
        <p:nvSpPr>
          <p:cNvPr id="276" name="Shape 276"/>
          <p:cNvSpPr/>
          <p:nvPr/>
        </p:nvSpPr>
        <p:spPr>
          <a:xfrm>
            <a:off x="11591353" y="9502348"/>
            <a:ext cx="1347439" cy="625079"/>
          </a:xfrm>
          <a:prstGeom prst="ellipse">
            <a:avLst/>
          </a:prstGeom>
          <a:ln w="25400">
            <a:solidFill>
              <a:srgbClr val="4876C6"/>
            </a:solidFill>
            <a:miter lim="400000"/>
          </a:ln>
        </p:spPr>
        <p:txBody>
          <a:bodyPr lIns="71437" tIns="71437" rIns="71437" bIns="71437" anchor="ctr"/>
          <a:lstStyle/>
          <a:p>
            <a:pPr>
              <a:defRPr sz="3200"/>
            </a:pPr>
            <a:endParaRPr/>
          </a:p>
        </p:txBody>
      </p:sp>
      <p:sp>
        <p:nvSpPr>
          <p:cNvPr id="277" name="Shape 277"/>
          <p:cNvSpPr/>
          <p:nvPr/>
        </p:nvSpPr>
        <p:spPr>
          <a:xfrm>
            <a:off x="5146060" y="6565656"/>
            <a:ext cx="2504162" cy="1108076"/>
          </a:xfrm>
          <a:prstGeom prst="rect">
            <a:avLst/>
          </a:prstGeom>
          <a:solidFill>
            <a:srgbClr val="2F6CD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t>Method </a:t>
            </a:r>
          </a:p>
          <a:p>
            <a:pPr>
              <a:defRPr sz="3200">
                <a:solidFill>
                  <a:srgbClr val="FFFFFF"/>
                </a:solidFill>
              </a:defRPr>
            </a:pPr>
            <a:r>
              <a:t>(what we do)</a:t>
            </a:r>
          </a:p>
        </p:txBody>
      </p:sp>
      <p:sp>
        <p:nvSpPr>
          <p:cNvPr id="278" name="Shape 278"/>
          <p:cNvSpPr/>
          <p:nvPr/>
        </p:nvSpPr>
        <p:spPr>
          <a:xfrm flipH="1">
            <a:off x="7593604" y="6611339"/>
            <a:ext cx="1830029" cy="493322"/>
          </a:xfrm>
          <a:prstGeom prst="line">
            <a:avLst/>
          </a:prstGeom>
          <a:ln w="50800" cap="rnd">
            <a:solidFill>
              <a:srgbClr val="0154A5"/>
            </a:solidFill>
            <a:custDash>
              <a:ds d="100000" sp="200000"/>
            </a:custDash>
            <a:miter lim="400000"/>
          </a:ln>
        </p:spPr>
        <p:txBody>
          <a:bodyPr lIns="71437" tIns="71437" rIns="71437" bIns="71437" anchor="ctr"/>
          <a:lstStyle/>
          <a:p>
            <a:pPr>
              <a:defRPr sz="3200"/>
            </a:pPr>
            <a:endParaRPr/>
          </a:p>
        </p:txBody>
      </p:sp>
      <p:sp>
        <p:nvSpPr>
          <p:cNvPr id="279" name="Shape 279"/>
          <p:cNvSpPr/>
          <p:nvPr/>
        </p:nvSpPr>
        <p:spPr>
          <a:xfrm>
            <a:off x="9438290" y="5915918"/>
            <a:ext cx="1127080" cy="824973"/>
          </a:xfrm>
          <a:prstGeom prst="ellipse">
            <a:avLst/>
          </a:prstGeom>
          <a:ln w="25400">
            <a:solidFill>
              <a:srgbClr val="4876C6"/>
            </a:solidFill>
            <a:miter lim="400000"/>
          </a:ln>
        </p:spPr>
        <p:txBody>
          <a:bodyPr lIns="71437" tIns="71437" rIns="71437" bIns="71437" anchor="ctr"/>
          <a:lstStyle/>
          <a:p>
            <a:pPr>
              <a:defRPr sz="3200"/>
            </a:pPr>
            <a:endParaRPr/>
          </a:p>
        </p:txBody>
      </p:sp>
      <p:sp>
        <p:nvSpPr>
          <p:cNvPr id="280" name="Shape 280"/>
          <p:cNvSpPr/>
          <p:nvPr/>
        </p:nvSpPr>
        <p:spPr>
          <a:xfrm>
            <a:off x="17121234" y="9163185"/>
            <a:ext cx="442438" cy="1303405"/>
          </a:xfrm>
          <a:prstGeom prst="line">
            <a:avLst/>
          </a:prstGeom>
          <a:ln w="50800" cap="rnd">
            <a:solidFill>
              <a:srgbClr val="0154A5"/>
            </a:solidFill>
            <a:custDash>
              <a:ds d="100000" sp="200000"/>
            </a:custDash>
            <a:miter lim="400000"/>
          </a:ln>
        </p:spPr>
        <p:txBody>
          <a:bodyPr lIns="71437" tIns="71437" rIns="71437" bIns="71437" anchor="ctr"/>
          <a:lstStyle/>
          <a:p>
            <a:pPr>
              <a:defRPr sz="3200"/>
            </a:pPr>
            <a:endParaRPr/>
          </a:p>
        </p:txBody>
      </p:sp>
      <p:sp>
        <p:nvSpPr>
          <p:cNvPr id="281" name="Shape 281"/>
          <p:cNvSpPr/>
          <p:nvPr/>
        </p:nvSpPr>
        <p:spPr>
          <a:xfrm>
            <a:off x="16341947" y="8537942"/>
            <a:ext cx="1347438" cy="625079"/>
          </a:xfrm>
          <a:prstGeom prst="ellipse">
            <a:avLst/>
          </a:prstGeom>
          <a:ln w="25400">
            <a:solidFill>
              <a:srgbClr val="4876C6"/>
            </a:solidFill>
            <a:miter lim="400000"/>
          </a:ln>
        </p:spPr>
        <p:txBody>
          <a:bodyPr lIns="71437" tIns="71437" rIns="71437" bIns="71437" anchor="ctr"/>
          <a:lstStyle/>
          <a:p>
            <a:pPr>
              <a:defRPr sz="3200"/>
            </a:pPr>
            <a:endParaRPr/>
          </a:p>
        </p:txBody>
      </p:sp>
      <p:sp>
        <p:nvSpPr>
          <p:cNvPr id="282" name="Shape 282"/>
          <p:cNvSpPr/>
          <p:nvPr/>
        </p:nvSpPr>
        <p:spPr>
          <a:xfrm>
            <a:off x="1663784" y="8752"/>
            <a:ext cx="21202577"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t>REST interaction components for IoT (roughly)</a:t>
            </a:r>
          </a:p>
        </p:txBody>
      </p:sp>
      <p:sp>
        <p:nvSpPr>
          <p:cNvPr id="22" name="Shape 274"/>
          <p:cNvSpPr/>
          <p:nvPr/>
        </p:nvSpPr>
        <p:spPr>
          <a:xfrm>
            <a:off x="16231964" y="11872466"/>
            <a:ext cx="4112516" cy="1129154"/>
          </a:xfrm>
          <a:prstGeom prst="rect">
            <a:avLst/>
          </a:prstGeom>
          <a:solidFill>
            <a:srgbClr val="592F74"/>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200">
                <a:solidFill>
                  <a:srgbClr val="FFFFFF"/>
                </a:solidFill>
              </a:defRPr>
            </a:pPr>
            <a:r>
              <a:rPr lang="es-ES_tradnl" dirty="0" err="1" smtClean="0"/>
              <a:t>Future</a:t>
            </a:r>
            <a:r>
              <a:rPr lang="es-ES_tradnl" dirty="0" smtClean="0"/>
              <a:t>: </a:t>
            </a:r>
            <a:r>
              <a:rPr lang="es-ES_tradnl" dirty="0" err="1" smtClean="0"/>
              <a:t>Hypermedia</a:t>
            </a:r>
            <a:r>
              <a:rPr lang="es-ES_tradnl" dirty="0"/>
              <a:t> </a:t>
            </a:r>
            <a:endParaRPr lang="es-ES_tradnl" dirty="0" smtClean="0"/>
          </a:p>
          <a:p>
            <a:pPr>
              <a:defRPr sz="3200">
                <a:solidFill>
                  <a:srgbClr val="FFFFFF"/>
                </a:solidFill>
              </a:defRPr>
            </a:pPr>
            <a:r>
              <a:rPr lang="es-ES_tradnl" dirty="0" smtClean="0"/>
              <a:t>(</a:t>
            </a:r>
            <a:r>
              <a:rPr lang="es-ES_tradnl" dirty="0" err="1" smtClean="0"/>
              <a:t>what</a:t>
            </a:r>
            <a:r>
              <a:rPr lang="es-ES_tradnl" dirty="0" smtClean="0"/>
              <a:t> </a:t>
            </a:r>
            <a:r>
              <a:rPr lang="es-ES_tradnl" dirty="0" err="1" smtClean="0"/>
              <a:t>happens</a:t>
            </a:r>
            <a:r>
              <a:rPr lang="es-ES_tradnl" dirty="0" smtClean="0"/>
              <a:t> </a:t>
            </a:r>
            <a:r>
              <a:rPr lang="es-ES_tradnl" dirty="0" err="1" smtClean="0"/>
              <a:t>next</a:t>
            </a:r>
            <a:r>
              <a:rPr lang="es-ES_tradnl" dirty="0" smtClean="0"/>
              <a:t>?)</a:t>
            </a: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p:nvPr/>
        </p:nvSpPr>
        <p:spPr>
          <a:xfrm flipH="1">
            <a:off x="15398086" y="3948629"/>
            <a:ext cx="1647025" cy="1625829"/>
          </a:xfrm>
          <a:prstGeom prst="line">
            <a:avLst/>
          </a:prstGeom>
          <a:ln w="38100">
            <a:solidFill>
              <a:srgbClr val="000000"/>
            </a:solidFill>
            <a:miter/>
            <a:tailEnd type="triangle"/>
          </a:ln>
        </p:spPr>
        <p:txBody>
          <a:bodyPr tIns="91439" bIns="91439"/>
          <a:lstStyle/>
          <a:p>
            <a:pPr algn="l" defTabSz="1828800">
              <a:defRPr sz="3600">
                <a:latin typeface="+mj-lt"/>
                <a:ea typeface="+mj-ea"/>
                <a:cs typeface="+mj-cs"/>
                <a:sym typeface="Calibri"/>
              </a:defRPr>
            </a:pPr>
            <a:endParaRPr/>
          </a:p>
        </p:txBody>
      </p:sp>
      <p:sp>
        <p:nvSpPr>
          <p:cNvPr id="243" name="Shape 243"/>
          <p:cNvSpPr/>
          <p:nvPr/>
        </p:nvSpPr>
        <p:spPr>
          <a:xfrm flipH="1">
            <a:off x="15059098" y="6021503"/>
            <a:ext cx="1866877" cy="1287347"/>
          </a:xfrm>
          <a:prstGeom prst="line">
            <a:avLst/>
          </a:prstGeom>
          <a:ln w="38100">
            <a:solidFill>
              <a:srgbClr val="000000"/>
            </a:solidFill>
            <a:miter/>
            <a:tailEnd type="triangle"/>
          </a:ln>
        </p:spPr>
        <p:txBody>
          <a:bodyPr tIns="91439" bIns="91439"/>
          <a:lstStyle/>
          <a:p>
            <a:pPr algn="l" defTabSz="1828800">
              <a:defRPr sz="3600">
                <a:latin typeface="+mj-lt"/>
                <a:ea typeface="+mj-ea"/>
                <a:cs typeface="+mj-cs"/>
                <a:sym typeface="Calibri"/>
              </a:defRPr>
            </a:pPr>
            <a:endParaRPr/>
          </a:p>
        </p:txBody>
      </p:sp>
      <p:sp>
        <p:nvSpPr>
          <p:cNvPr id="246" name="Shape 246"/>
          <p:cNvSpPr>
            <a:spLocks noGrp="1"/>
          </p:cNvSpPr>
          <p:nvPr>
            <p:ph type="sldNum" sz="quarter" idx="2"/>
          </p:nvPr>
        </p:nvSpPr>
        <p:spPr>
          <a:xfrm>
            <a:off x="11257736" y="12903834"/>
            <a:ext cx="350064" cy="55118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47" name="Shape 247"/>
          <p:cNvSpPr/>
          <p:nvPr/>
        </p:nvSpPr>
        <p:spPr>
          <a:xfrm rot="16200000">
            <a:off x="-2524400" y="6125725"/>
            <a:ext cx="9805221" cy="1046438"/>
          </a:xfrm>
          <a:prstGeom prst="rect">
            <a:avLst/>
          </a:prstGeom>
          <a:ln w="12700">
            <a:miter lim="400000"/>
          </a:ln>
          <a:extLst>
            <a:ext uri="{C572A759-6A51-4108-AA02-DFA0A04FC94B}">
              <ma14:wrappingTextBoxFlag xmlns:ma14="http://schemas.microsoft.com/office/mac/drawingml/2011/main" val="1"/>
            </a:ext>
          </a:extLst>
        </p:spPr>
        <p:txBody>
          <a:bodyPr wrap="square" tIns="91439" bIns="91439">
            <a:spAutoFit/>
          </a:bodyPr>
          <a:lstStyle>
            <a:lvl1pPr algn="l" defTabSz="1828800">
              <a:defRPr sz="5600">
                <a:latin typeface="+mj-lt"/>
                <a:ea typeface="+mj-ea"/>
                <a:cs typeface="+mj-cs"/>
                <a:sym typeface="Calibri"/>
              </a:defRPr>
            </a:lvl1pPr>
          </a:lstStyle>
          <a:p>
            <a:r>
              <a:rPr dirty="0">
                <a:latin typeface="+mn-lt"/>
              </a:rPr>
              <a:t>Internal microservice APIs</a:t>
            </a:r>
          </a:p>
        </p:txBody>
      </p:sp>
      <p:sp>
        <p:nvSpPr>
          <p:cNvPr id="252" name="Shape 252"/>
          <p:cNvSpPr/>
          <p:nvPr/>
        </p:nvSpPr>
        <p:spPr>
          <a:xfrm>
            <a:off x="529152" y="8752"/>
            <a:ext cx="22337209" cy="227895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defTabSz="1828800">
              <a:defRPr sz="8400">
                <a:latin typeface="Calibri Light"/>
                <a:ea typeface="Calibri Light"/>
                <a:cs typeface="Calibri Light"/>
                <a:sym typeface="Calibri Light"/>
              </a:defRPr>
            </a:lvl1pPr>
          </a:lstStyle>
          <a:p>
            <a:r>
              <a:rPr lang="es-ES_tradnl" dirty="0" err="1" smtClean="0"/>
              <a:t>The</a:t>
            </a:r>
            <a:r>
              <a:rPr lang="es-ES_tradnl" dirty="0" smtClean="0"/>
              <a:t> </a:t>
            </a:r>
            <a:r>
              <a:rPr lang="es-ES_tradnl" dirty="0" err="1" smtClean="0"/>
              <a:t>power</a:t>
            </a:r>
            <a:r>
              <a:rPr lang="es-ES_tradnl" dirty="0" smtClean="0"/>
              <a:t> of </a:t>
            </a:r>
            <a:r>
              <a:rPr lang="es-ES_tradnl" dirty="0" err="1" smtClean="0"/>
              <a:t>mashups</a:t>
            </a:r>
            <a:endParaRPr dirty="0"/>
          </a:p>
        </p:txBody>
      </p:sp>
      <p:pic>
        <p:nvPicPr>
          <p:cNvPr id="4" name="Picture 3"/>
          <p:cNvPicPr>
            <a:picLocks noChangeAspect="1"/>
          </p:cNvPicPr>
          <p:nvPr/>
        </p:nvPicPr>
        <p:blipFill>
          <a:blip r:embed="rId3"/>
          <a:stretch>
            <a:fillRect/>
          </a:stretch>
        </p:blipFill>
        <p:spPr>
          <a:xfrm>
            <a:off x="19056322" y="1980129"/>
            <a:ext cx="4114800" cy="1968500"/>
          </a:xfrm>
          <a:prstGeom prst="rect">
            <a:avLst/>
          </a:prstGeom>
        </p:spPr>
      </p:pic>
      <p:pic>
        <p:nvPicPr>
          <p:cNvPr id="6" name="Picture 5"/>
          <p:cNvPicPr>
            <a:picLocks noChangeAspect="1"/>
          </p:cNvPicPr>
          <p:nvPr/>
        </p:nvPicPr>
        <p:blipFill>
          <a:blip r:embed="rId4"/>
          <a:stretch>
            <a:fillRect/>
          </a:stretch>
        </p:blipFill>
        <p:spPr>
          <a:xfrm>
            <a:off x="11379200" y="6350000"/>
            <a:ext cx="1625600" cy="1016000"/>
          </a:xfrm>
          <a:prstGeom prst="rect">
            <a:avLst/>
          </a:prstGeom>
        </p:spPr>
      </p:pic>
      <p:pic>
        <p:nvPicPr>
          <p:cNvPr id="7" name="Picture 6"/>
          <p:cNvPicPr>
            <a:picLocks noChangeAspect="1"/>
          </p:cNvPicPr>
          <p:nvPr/>
        </p:nvPicPr>
        <p:blipFill>
          <a:blip r:embed="rId5"/>
          <a:stretch>
            <a:fillRect/>
          </a:stretch>
        </p:blipFill>
        <p:spPr>
          <a:xfrm>
            <a:off x="4098979" y="3047999"/>
            <a:ext cx="13172020" cy="8215397"/>
          </a:xfrm>
          <a:prstGeom prst="rect">
            <a:avLst/>
          </a:prstGeom>
        </p:spPr>
      </p:pic>
      <p:sp>
        <p:nvSpPr>
          <p:cNvPr id="27" name="Shape 240"/>
          <p:cNvSpPr/>
          <p:nvPr/>
        </p:nvSpPr>
        <p:spPr>
          <a:xfrm flipH="1">
            <a:off x="11920954" y="3047999"/>
            <a:ext cx="6949159" cy="3429430"/>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28" name="Shape 240"/>
          <p:cNvSpPr/>
          <p:nvPr/>
        </p:nvSpPr>
        <p:spPr>
          <a:xfrm flipH="1">
            <a:off x="13255265" y="6021503"/>
            <a:ext cx="5801057" cy="1287347"/>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29" name="Shape 240"/>
          <p:cNvSpPr/>
          <p:nvPr/>
        </p:nvSpPr>
        <p:spPr>
          <a:xfrm flipH="1">
            <a:off x="2917088" y="3429473"/>
            <a:ext cx="6982968" cy="787196"/>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0" name="Shape 240"/>
          <p:cNvSpPr/>
          <p:nvPr/>
        </p:nvSpPr>
        <p:spPr>
          <a:xfrm flipH="1">
            <a:off x="2917088" y="5231011"/>
            <a:ext cx="2982960" cy="790492"/>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1" name="Shape 240"/>
          <p:cNvSpPr/>
          <p:nvPr/>
        </p:nvSpPr>
        <p:spPr>
          <a:xfrm flipH="1" flipV="1">
            <a:off x="2917088" y="8207547"/>
            <a:ext cx="2982960" cy="1503130"/>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pic>
        <p:nvPicPr>
          <p:cNvPr id="10" name="Picture 9"/>
          <p:cNvPicPr>
            <a:picLocks noChangeAspect="1"/>
          </p:cNvPicPr>
          <p:nvPr/>
        </p:nvPicPr>
        <p:blipFill>
          <a:blip r:embed="rId6"/>
          <a:stretch>
            <a:fillRect/>
          </a:stretch>
        </p:blipFill>
        <p:spPr>
          <a:xfrm>
            <a:off x="18870113" y="7437387"/>
            <a:ext cx="3289300" cy="2463800"/>
          </a:xfrm>
          <a:prstGeom prst="rect">
            <a:avLst/>
          </a:prstGeom>
        </p:spPr>
      </p:pic>
      <p:pic>
        <p:nvPicPr>
          <p:cNvPr id="12" name="Picture 11"/>
          <p:cNvPicPr>
            <a:picLocks noChangeAspect="1"/>
          </p:cNvPicPr>
          <p:nvPr/>
        </p:nvPicPr>
        <p:blipFill>
          <a:blip r:embed="rId7"/>
          <a:stretch>
            <a:fillRect/>
          </a:stretch>
        </p:blipFill>
        <p:spPr>
          <a:xfrm>
            <a:off x="18870113" y="9901187"/>
            <a:ext cx="3810000" cy="2133600"/>
          </a:xfrm>
          <a:prstGeom prst="rect">
            <a:avLst/>
          </a:prstGeom>
        </p:spPr>
      </p:pic>
      <p:sp>
        <p:nvSpPr>
          <p:cNvPr id="37" name="Shape 240"/>
          <p:cNvSpPr/>
          <p:nvPr/>
        </p:nvSpPr>
        <p:spPr>
          <a:xfrm flipH="1" flipV="1">
            <a:off x="11920952" y="9341011"/>
            <a:ext cx="6949160" cy="1767270"/>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sp>
        <p:nvSpPr>
          <p:cNvPr id="38" name="Shape 240"/>
          <p:cNvSpPr/>
          <p:nvPr/>
        </p:nvSpPr>
        <p:spPr>
          <a:xfrm flipH="1" flipV="1">
            <a:off x="12593825" y="8177854"/>
            <a:ext cx="6276288" cy="608035"/>
          </a:xfrm>
          <a:prstGeom prst="line">
            <a:avLst/>
          </a:prstGeom>
          <a:ln w="57150" cmpd="sng">
            <a:solidFill>
              <a:schemeClr val="bg2">
                <a:lumMod val="75000"/>
              </a:schemeClr>
            </a:solidFill>
            <a:prstDash val="sysDash"/>
            <a:miter/>
            <a:headEnd type="oval"/>
            <a:tailEnd type="oval"/>
          </a:ln>
        </p:spPr>
        <p:txBody>
          <a:bodyPr tIns="91439" bIns="91439"/>
          <a:lstStyle/>
          <a:p>
            <a:pPr algn="l" defTabSz="1828800">
              <a:defRPr sz="3600">
                <a:latin typeface="+mj-lt"/>
                <a:ea typeface="+mj-ea"/>
                <a:cs typeface="+mj-cs"/>
                <a:sym typeface="Calibri"/>
              </a:defRPr>
            </a:pPr>
            <a:endParaRPr/>
          </a:p>
        </p:txBody>
      </p:sp>
      <p:pic>
        <p:nvPicPr>
          <p:cNvPr id="13" name="Picture 12"/>
          <p:cNvPicPr>
            <a:picLocks noChangeAspect="1"/>
          </p:cNvPicPr>
          <p:nvPr/>
        </p:nvPicPr>
        <p:blipFill>
          <a:blip r:embed="rId8"/>
          <a:stretch>
            <a:fillRect/>
          </a:stretch>
        </p:blipFill>
        <p:spPr>
          <a:xfrm>
            <a:off x="19251297" y="4864529"/>
            <a:ext cx="5041900" cy="1612900"/>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371</TotalTime>
  <Words>3318</Words>
  <Application>Microsoft Macintosh PowerPoint</Application>
  <PresentationFormat>Custom</PresentationFormat>
  <Paragraphs>327</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W3C Thing Description (TD) Example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Jaime Jimenez</cp:lastModifiedBy>
  <cp:revision>62</cp:revision>
  <dcterms:modified xsi:type="dcterms:W3CDTF">2016-10-21T12:26:34Z</dcterms:modified>
</cp:coreProperties>
</file>